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Pinar-DS1-FD Black" pitchFamily="2" charset="-78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FC7"/>
    <a:srgbClr val="F5F5DC"/>
    <a:srgbClr val="CC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4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3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824EBD8-DDC6-472A-B7C1-8AE16ECF3324}" type="datetimeFigureOut">
              <a:rPr lang="fa-IR" smtClean="0"/>
              <a:t>1447/05/15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5C9C878-069B-4C2F-B6CA-62CE16F500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15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080D-C1AA-437B-AE50-6B82A46310DE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76E-4045-4573-A93F-EAC2544C69FE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F113-34FD-41D9-B3E4-611BC7F1DBCA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3CD-A003-4EEC-B8FB-EA677179BF29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D81D-A349-4AAB-A895-34A9ED83F866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33D9-F4D9-408A-8976-98C973272B4E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A48-EE06-4CCB-92AD-B9519407A82F}" type="datetime1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1B68-C006-424F-8D0C-8EDD007D029A}" type="datetime1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473-FFD2-46B0-A3FB-B152ACF83BA8}" type="datetime1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046-BD2E-44EC-9E62-09BF5EF04947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40CA-12A4-4F1A-98C8-F27B019CB3CD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0B41-3492-4767-AD2D-0D51AA8803FA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15.png"/><Relationship Id="rId12" Type="http://schemas.openxmlformats.org/officeDocument/2006/relationships/image" Target="../media/image49.png"/><Relationship Id="rId2" Type="http://schemas.openxmlformats.org/officeDocument/2006/relationships/image" Target="../media/image4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17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16.png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image" Target="../media/image5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0.png"/><Relationship Id="rId5" Type="http://schemas.openxmlformats.org/officeDocument/2006/relationships/image" Target="../media/image38.png"/><Relationship Id="rId15" Type="http://schemas.openxmlformats.org/officeDocument/2006/relationships/image" Target="../media/image32.pn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3" Type="http://schemas.openxmlformats.org/officeDocument/2006/relationships/image" Target="../media/image15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image" Target="../media/image15.png"/><Relationship Id="rId12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77.png"/><Relationship Id="rId5" Type="http://schemas.openxmlformats.org/officeDocument/2006/relationships/image" Target="../media/image75.png"/><Relationship Id="rId10" Type="http://schemas.openxmlformats.org/officeDocument/2006/relationships/image" Target="../media/image76.png"/><Relationship Id="rId4" Type="http://schemas.openxmlformats.org/officeDocument/2006/relationships/image" Target="../media/image74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5.png"/><Relationship Id="rId5" Type="http://schemas.openxmlformats.org/officeDocument/2006/relationships/image" Target="../media/image15.png"/><Relationship Id="rId10" Type="http://schemas.openxmlformats.org/officeDocument/2006/relationships/image" Target="../media/image84.png"/><Relationship Id="rId4" Type="http://schemas.openxmlformats.org/officeDocument/2006/relationships/image" Target="../media/image56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7.png"/><Relationship Id="rId7" Type="http://schemas.openxmlformats.org/officeDocument/2006/relationships/image" Target="../media/image15.png"/><Relationship Id="rId12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6226"/>
            <a:ext cx="12192000" cy="6854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2879" y="12879"/>
            <a:ext cx="12191695" cy="6858000"/>
          </a:xfrm>
          <a:prstGeom prst="rect">
            <a:avLst/>
          </a:prstGeom>
          <a:gradFill rotWithShape="1">
            <a:gsLst>
              <a:gs pos="0">
                <a:srgbClr val="001F3F">
                  <a:alpha val="85000"/>
                </a:srgbClr>
              </a:gs>
              <a:gs pos="100000">
                <a:srgbClr val="001F3F">
                  <a:alpha val="70000"/>
                </a:srgb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23086" y="596095"/>
            <a:ext cx="4945521" cy="100848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7020"/>
              </a:lnSpc>
              <a:spcBef>
                <a:spcPts val="0"/>
              </a:spcBef>
              <a:spcAft>
                <a:spcPts val="1300"/>
              </a:spcAft>
            </a:pPr>
            <a:r>
              <a:rPr sz="4305" b="1">
                <a:solidFill>
                  <a:srgbClr val="F5F5DC"/>
                </a:solidFill>
              </a:rPr>
              <a:t>امنیت اطلاعات شبکه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0176" y="1456699"/>
            <a:ext cx="6771341" cy="48269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860"/>
              </a:lnSpc>
              <a:spcBef>
                <a:spcPts val="0"/>
              </a:spcBef>
              <a:spcAft>
                <a:spcPts val="2600"/>
              </a:spcAft>
            </a:pPr>
            <a:r>
              <a:rPr sz="1674" b="0">
                <a:solidFill>
                  <a:srgbClr val="F5F5DC"/>
                </a:solidFill>
              </a:rPr>
              <a:t>تحلیل عمیق اصول، چالش‌ها و معماری‌های </a:t>
            </a:r>
            <a:r>
              <a:rPr sz="1674" b="1">
                <a:solidFill>
                  <a:srgbClr val="CC5500"/>
                </a:solidFill>
              </a:rPr>
              <a:t>پیشرفته</a:t>
            </a:r>
            <a:r>
              <a:rPr sz="1674" b="0">
                <a:solidFill>
                  <a:srgbClr val="F5F5DC"/>
                </a:solidFill>
              </a:rPr>
              <a:t> در محیط‌های آکادمیک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38578" y="5660798"/>
            <a:ext cx="2514537" cy="495299"/>
          </a:xfrm>
          <a:prstGeom prst="roundRect">
            <a:avLst>
              <a:gd name="adj" fmla="val 115384"/>
            </a:avLst>
          </a:prstGeom>
          <a:solidFill>
            <a:srgbClr val="CC5500">
              <a:alpha val="20000"/>
            </a:srgbClr>
          </a:solidFill>
          <a:ln w="8255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195387" y="5746999"/>
            <a:ext cx="175394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3900"/>
              </a:spcBef>
              <a:spcAft>
                <a:spcPts val="0"/>
              </a:spcAft>
            </a:pPr>
            <a:r>
              <a:rPr sz="1196" b="0">
                <a:solidFill>
                  <a:srgbClr val="F5F5DC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F5F5DC"/>
                </a:solidFill>
              </a:rPr>
              <a:t> ارائه شده </a:t>
            </a:r>
            <a:r>
              <a:rPr sz="1196" b="0" smtClean="0">
                <a:solidFill>
                  <a:srgbClr val="F5F5DC"/>
                </a:solidFill>
              </a:rPr>
              <a:t>در</a:t>
            </a:r>
            <a:r>
              <a:rPr lang="fa-IR" sz="1196" b="0" smtClean="0">
                <a:solidFill>
                  <a:srgbClr val="F5F5DC"/>
                </a:solidFill>
              </a:rPr>
              <a:t>:‌ ‌</a:t>
            </a:r>
            <a:r>
              <a:rPr sz="1196" b="0" smtClean="0">
                <a:solidFill>
                  <a:srgbClr val="F5F5DC"/>
                </a:solidFill>
              </a:rPr>
              <a:t>پاییز </a:t>
            </a:r>
            <a:r>
              <a:rPr sz="1196" b="0">
                <a:solidFill>
                  <a:srgbClr val="F5F5DC"/>
                </a:solidFill>
              </a:rPr>
              <a:t>۱۴۰۴ 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403" y="5835390"/>
            <a:ext cx="171445" cy="1904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191048" y="4957962"/>
            <a:ext cx="3809904" cy="504824"/>
            <a:chOff x="4190895" y="5292815"/>
            <a:chExt cx="3809904" cy="504824"/>
          </a:xfrm>
        </p:grpSpPr>
        <p:sp>
          <p:nvSpPr>
            <p:cNvPr id="5" name="Rounded Rectangle 4"/>
            <p:cNvSpPr/>
            <p:nvPr/>
          </p:nvSpPr>
          <p:spPr>
            <a:xfrm>
              <a:off x="7057848" y="5292815"/>
              <a:ext cx="942951" cy="504824"/>
            </a:xfrm>
            <a:prstGeom prst="roundRect">
              <a:avLst>
                <a:gd name="adj" fmla="val 30188"/>
              </a:avLst>
            </a:prstGeom>
            <a:solidFill>
              <a:srgbClr val="FFFFFF">
                <a:alpha val="10000"/>
              </a:srgbClr>
            </a:solidFill>
            <a:ln w="825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97648" y="5386286"/>
              <a:ext cx="530850" cy="34163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 rtl="1">
                <a:lnSpc>
                  <a:spcPts val="175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F5F5DC"/>
                  </a:solidFill>
                </a:rPr>
                <a:t> </a:t>
              </a:r>
              <a:r>
                <a:rPr sz="1104"/>
                <a:t>  </a:t>
              </a:r>
              <a:r>
                <a:rPr sz="1076" b="1">
                  <a:solidFill>
                    <a:srgbClr val="F5F5DC"/>
                  </a:solidFill>
                </a:rPr>
                <a:t> CIA </a:t>
              </a:r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29334" y="5464265"/>
              <a:ext cx="171445" cy="17145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5886302" y="5292815"/>
              <a:ext cx="981050" cy="504824"/>
            </a:xfrm>
            <a:prstGeom prst="roundRect">
              <a:avLst>
                <a:gd name="adj" fmla="val 30188"/>
              </a:avLst>
            </a:prstGeom>
            <a:solidFill>
              <a:srgbClr val="FFFFFF">
                <a:alpha val="10000"/>
              </a:srgbClr>
            </a:solidFill>
            <a:ln w="825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35346" y="5386286"/>
              <a:ext cx="750462" cy="34163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 rtl="1">
                <a:lnSpc>
                  <a:spcPts val="175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F5F5DC"/>
                  </a:solidFill>
                </a:rPr>
                <a:t> </a:t>
              </a:r>
              <a:r>
                <a:rPr sz="1104"/>
                <a:t>  </a:t>
              </a:r>
              <a:r>
                <a:rPr sz="1076" b="1">
                  <a:solidFill>
                    <a:srgbClr val="F5F5DC"/>
                  </a:solidFill>
                </a:rPr>
                <a:t> NGFW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190895" y="5292815"/>
              <a:ext cx="1504912" cy="504824"/>
            </a:xfrm>
            <a:prstGeom prst="roundRect">
              <a:avLst>
                <a:gd name="adj" fmla="val 30188"/>
              </a:avLst>
            </a:prstGeom>
            <a:solidFill>
              <a:srgbClr val="FFFFFF">
                <a:alpha val="10000"/>
              </a:srgbClr>
            </a:solidFill>
            <a:ln w="825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5195" y="5386286"/>
              <a:ext cx="1043812" cy="341632"/>
            </a:xfrm>
            <a:prstGeom prst="rect">
              <a:avLst/>
            </a:prstGeom>
            <a:noFill/>
          </p:spPr>
          <p:txBody>
            <a:bodyPr wrap="none" lIns="73152" tIns="54864" rIns="73152" bIns="54864" anchor="ctr">
              <a:spAutoFit/>
            </a:bodyPr>
            <a:lstStyle/>
            <a:p>
              <a:pPr algn="ctr" rtl="1">
                <a:lnSpc>
                  <a:spcPts val="175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76" b="1">
                  <a:solidFill>
                    <a:srgbClr val="F5F5DC"/>
                  </a:solidFill>
                </a:rPr>
                <a:t> </a:t>
              </a:r>
              <a:r>
                <a:rPr sz="1104"/>
                <a:t>  </a:t>
              </a:r>
              <a:r>
                <a:rPr sz="1076" b="1">
                  <a:solidFill>
                    <a:srgbClr val="F5F5DC"/>
                  </a:solidFill>
                </a:rPr>
                <a:t> Zero Trust </a:t>
              </a:r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86242" y="5464265"/>
              <a:ext cx="219069" cy="171450"/>
            </a:xfrm>
            <a:prstGeom prst="rect">
              <a:avLst/>
            </a:prstGeom>
          </p:spPr>
        </p:pic>
        <p:pic>
          <p:nvPicPr>
            <p:cNvPr id="17" name="Picture 16" descr="image.png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4858" y="5464265"/>
              <a:ext cx="171445" cy="17145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702708" y="2283021"/>
            <a:ext cx="2786276" cy="48269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860"/>
              </a:lnSpc>
              <a:spcBef>
                <a:spcPts val="0"/>
              </a:spcBef>
              <a:spcAft>
                <a:spcPts val="2600"/>
              </a:spcAft>
            </a:pPr>
            <a:r>
              <a:rPr lang="fa-IR" sz="1674" b="0" smtClean="0">
                <a:solidFill>
                  <a:srgbClr val="CC5500"/>
                </a:solidFill>
              </a:rPr>
              <a:t>اســتاد محترم: </a:t>
            </a:r>
            <a:r>
              <a:rPr lang="fa-IR" sz="1674" b="0" smtClean="0">
                <a:solidFill>
                  <a:srgbClr val="F5F5DC"/>
                </a:solidFill>
              </a:rPr>
              <a:t>مستوره معینی</a:t>
            </a:r>
            <a:endParaRPr sz="1674" b="0">
              <a:solidFill>
                <a:srgbClr val="F5F5D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9495" y="2762479"/>
            <a:ext cx="2372702" cy="48269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860"/>
              </a:lnSpc>
              <a:spcBef>
                <a:spcPts val="0"/>
              </a:spcBef>
              <a:spcAft>
                <a:spcPts val="2600"/>
              </a:spcAft>
            </a:pPr>
            <a:r>
              <a:rPr lang="fa-IR" sz="1674" b="0" smtClean="0">
                <a:solidFill>
                  <a:schemeClr val="bg1"/>
                </a:solidFill>
              </a:rPr>
              <a:t>واحـد مهندسی اینتـرنــت</a:t>
            </a:r>
            <a:endParaRPr sz="1674" b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5468" y="3473518"/>
            <a:ext cx="1120756" cy="48269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860"/>
              </a:lnSpc>
              <a:spcBef>
                <a:spcPts val="0"/>
              </a:spcBef>
              <a:spcAft>
                <a:spcPts val="2600"/>
              </a:spcAft>
            </a:pPr>
            <a:r>
              <a:rPr lang="fa-IR" sz="1674" b="0" smtClean="0">
                <a:solidFill>
                  <a:srgbClr val="CC5500"/>
                </a:solidFill>
              </a:rPr>
              <a:t>ارائه ای از:</a:t>
            </a:r>
            <a:endParaRPr sz="1674" b="0">
              <a:solidFill>
                <a:srgbClr val="F5F5D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2841" y="3973856"/>
            <a:ext cx="3926011" cy="48269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860"/>
              </a:lnSpc>
              <a:spcBef>
                <a:spcPts val="0"/>
              </a:spcBef>
              <a:spcAft>
                <a:spcPts val="2600"/>
              </a:spcAft>
            </a:pPr>
            <a:r>
              <a:rPr lang="fa-IR" sz="1674" b="0" smtClean="0">
                <a:solidFill>
                  <a:schemeClr val="bg1"/>
                </a:solidFill>
              </a:rPr>
              <a:t>پرنـد سیدزاده ثانی ـ سارا شکری ـ آتنا عزیزی</a:t>
            </a:r>
            <a:endParaRPr sz="1674" b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59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304102" y="6183084"/>
            <a:ext cx="2133600" cy="365125"/>
          </a:xfrm>
        </p:spPr>
        <p:txBody>
          <a:bodyPr/>
          <a:lstStyle/>
          <a:p>
            <a:pPr algn="l" rtl="1"/>
            <a:fld id="{C1FF6DA9-008F-8B48-92A6-B652298478BF}" type="slidenum">
              <a:rPr lang="en-US" smtClean="0"/>
              <a:pPr algn="l" rtl="1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953076" y="-19718"/>
            <a:ext cx="4185698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ستون </a:t>
            </a:r>
            <a:r>
              <a:rPr sz="2392" b="1" smtClean="0">
                <a:solidFill>
                  <a:srgbClr val="F5F5DC"/>
                </a:solidFill>
              </a:rPr>
              <a:t>ZTA</a:t>
            </a:r>
            <a:r>
              <a:rPr lang="fa-IR" sz="2392" b="1" smtClean="0">
                <a:solidFill>
                  <a:srgbClr val="F5F5DC"/>
                </a:solidFill>
              </a:rPr>
              <a:t>:‌ ‌</a:t>
            </a:r>
            <a:r>
              <a:rPr sz="2392" b="1" smtClean="0">
                <a:solidFill>
                  <a:srgbClr val="F5F5DC"/>
                </a:solidFill>
              </a:rPr>
              <a:t>میکرو </a:t>
            </a:r>
            <a:r>
              <a:rPr sz="2392" b="1">
                <a:solidFill>
                  <a:srgbClr val="F5F5DC"/>
                </a:solidFill>
              </a:rPr>
              <a:t>سگمنتیشن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837346"/>
            <a:ext cx="10858228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CC5500"/>
                </a:solidFill>
              </a:rPr>
              <a:t>میکرو سگمنتیشن</a:t>
            </a:r>
            <a:r>
              <a:rPr sz="1196" b="0">
                <a:solidFill>
                  <a:srgbClr val="333333"/>
                </a:solidFill>
              </a:rPr>
              <a:t> یکی از ستون‌های اصلی ZTA است. شبکه به بخش‌های کوچک و مجزا تقسیم می‌شود تا دسترسی کاربران فقط به منابعی که به طور صریح مورد نیاز کارشان است، محدود شود.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543051"/>
            <a:ext cx="5286242" cy="5130545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252218" y="1225802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781177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6327" y="1905002"/>
            <a:ext cx="228594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40049" y="1816426"/>
            <a:ext cx="198958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میکرو سگمنتیشن شبکه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34226" y="2398798"/>
            <a:ext cx="2314517" cy="1238249"/>
          </a:xfrm>
          <a:prstGeom prst="roundRect">
            <a:avLst>
              <a:gd name="adj" fmla="val 12307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838979" y="2303549"/>
            <a:ext cx="228594" cy="228600"/>
          </a:xfrm>
          <a:prstGeom prst="roundRect">
            <a:avLst>
              <a:gd name="adj" fmla="val 50000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861776" y="2285505"/>
            <a:ext cx="182999" cy="26468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717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5752" y="2541673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0524" y="2636924"/>
            <a:ext cx="171445" cy="1904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30680" y="2974232"/>
            <a:ext cx="72160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دانشجویان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1085" y="3248994"/>
            <a:ext cx="161127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دسترسی محدود به منابع آموزشی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76838" y="2398798"/>
            <a:ext cx="2314517" cy="1238249"/>
          </a:xfrm>
          <a:prstGeom prst="roundRect">
            <a:avLst>
              <a:gd name="adj" fmla="val 12307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6381590" y="2303549"/>
            <a:ext cx="228594" cy="228600"/>
          </a:xfrm>
          <a:prstGeom prst="roundRect">
            <a:avLst>
              <a:gd name="adj" fmla="val 50000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393968" y="2285505"/>
            <a:ext cx="203838" cy="26468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717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48363" y="2541673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5037" y="2636924"/>
            <a:ext cx="238119" cy="1904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73292" y="2974232"/>
            <a:ext cx="72160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هیئت علمی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2729" y="3248994"/>
            <a:ext cx="132273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دسترسی به منابع پژوهشی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934226" y="3779924"/>
            <a:ext cx="2314517" cy="1238249"/>
          </a:xfrm>
          <a:prstGeom prst="roundRect">
            <a:avLst>
              <a:gd name="adj" fmla="val 12307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838979" y="3684673"/>
            <a:ext cx="228594" cy="228600"/>
          </a:xfrm>
          <a:prstGeom prst="roundRect">
            <a:avLst>
              <a:gd name="adj" fmla="val 50000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8843342" y="3666629"/>
            <a:ext cx="219867" cy="26468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717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905752" y="392279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00999" y="4018048"/>
            <a:ext cx="190495" cy="1904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825258" y="4355357"/>
            <a:ext cx="53245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سرورها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28655" y="4630118"/>
            <a:ext cx="113518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دسترسی بسیار محدود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76838" y="3779924"/>
            <a:ext cx="2314517" cy="1238249"/>
          </a:xfrm>
          <a:prstGeom prst="roundRect">
            <a:avLst>
              <a:gd name="adj" fmla="val 12307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6381590" y="3684673"/>
            <a:ext cx="228594" cy="228600"/>
          </a:xfrm>
          <a:prstGeom prst="roundRect">
            <a:avLst>
              <a:gd name="adj" fmla="val 50000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392365" y="3666629"/>
            <a:ext cx="207043" cy="26468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717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48363" y="392279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3136" y="4018048"/>
            <a:ext cx="171445" cy="1904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136234" y="4355357"/>
            <a:ext cx="99572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داده‌های حساس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71266" y="4630118"/>
            <a:ext cx="113518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دسترسی بسیار محدود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92612" y="5128346"/>
            <a:ext cx="2595711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تقسیم شبکه به بخش‌های کوچک و مجزا </a:t>
            </a:r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5208674"/>
            <a:ext cx="171445" cy="1714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09632" y="5499821"/>
            <a:ext cx="2478691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دسترسی حداقلی بر اساس نقش کاربر </a:t>
            </a: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5580149"/>
            <a:ext cx="171445" cy="1714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922217" y="5871296"/>
            <a:ext cx="2166106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کنترل دقیق ترافیک بین بخش‌ها </a:t>
            </a:r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5951624"/>
            <a:ext cx="171445" cy="17145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653469" y="6320552"/>
            <a:ext cx="224285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محدودسازی دامنه آسیب در صورت نفوذ 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96347" y="6403311"/>
            <a:ext cx="152396" cy="1524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666733" y="1543052"/>
            <a:ext cx="5286242" cy="3619500"/>
          </a:xfrm>
          <a:prstGeom prst="roundRect">
            <a:avLst>
              <a:gd name="adj" fmla="val 5251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7" name="Rounded Rectangle 46"/>
          <p:cNvSpPr/>
          <p:nvPr/>
        </p:nvSpPr>
        <p:spPr>
          <a:xfrm>
            <a:off x="1714457" y="4752977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8" name="Rounded Rectangle 47"/>
          <p:cNvSpPr/>
          <p:nvPr/>
        </p:nvSpPr>
        <p:spPr>
          <a:xfrm>
            <a:off x="5200519" y="1781177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4341" y="1905002"/>
            <a:ext cx="228594" cy="228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055239" y="1816426"/>
            <a:ext cx="200240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جلوگیری از حرکت جانبی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81090" y="2712122"/>
            <a:ext cx="3819429" cy="38100"/>
          </a:xfrm>
          <a:prstGeom prst="rect">
            <a:avLst/>
          </a:prstGeom>
          <a:solidFill>
            <a:srgbClr val="80002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2" name="Rounded Rectangle 51"/>
          <p:cNvSpPr/>
          <p:nvPr/>
        </p:nvSpPr>
        <p:spPr>
          <a:xfrm>
            <a:off x="3009824" y="2445421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81270" y="2616871"/>
            <a:ext cx="228594" cy="228600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4914777" y="2350172"/>
            <a:ext cx="761980" cy="76199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00519" y="2502571"/>
            <a:ext cx="200019" cy="2286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027136" y="2741702"/>
            <a:ext cx="537263" cy="26468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717" b="0">
                <a:solidFill>
                  <a:srgbClr val="333333"/>
                </a:solidFill>
              </a:rPr>
              <a:t>نفوذ اولیه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914577" y="2350172"/>
            <a:ext cx="761980" cy="76199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2914577" y="2521883"/>
            <a:ext cx="761980" cy="418576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717" b="0">
                <a:solidFill>
                  <a:srgbClr val="333333"/>
                </a:solidFill>
              </a:rPr>
              <a:t>تلاش برای حرکت جانبی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04852" y="2350172"/>
            <a:ext cx="761980" cy="76199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1545" y="2502571"/>
            <a:ext cx="228594" cy="228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57899" y="2741702"/>
            <a:ext cx="655885" cy="26468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717" b="0">
                <a:solidFill>
                  <a:srgbClr val="333333"/>
                </a:solidFill>
              </a:rPr>
              <a:t>مسدودسازی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390815" y="3255047"/>
            <a:ext cx="2295467" cy="1638299"/>
          </a:xfrm>
          <a:prstGeom prst="roundRect">
            <a:avLst>
              <a:gd name="adj" fmla="val 9302"/>
            </a:avLst>
          </a:prstGeom>
          <a:solidFill>
            <a:srgbClr val="00000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3888828" y="3354230"/>
            <a:ext cx="14846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650"/>
              </a:spcAft>
            </a:pPr>
            <a:r>
              <a:rPr sz="956" b="1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956" b="1">
                <a:solidFill>
                  <a:srgbClr val="001F3F"/>
                </a:solidFill>
              </a:rPr>
              <a:t> قبل از میکرو سگمنتیشن </a:t>
            </a:r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81490" y="3436021"/>
            <a:ext cx="152396" cy="1524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904666" y="3676616"/>
            <a:ext cx="1468799" cy="290336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520"/>
              </a:spcAft>
            </a:pPr>
            <a:r>
              <a:rPr sz="837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00000"/>
                </a:solidFill>
              </a:rPr>
              <a:t> دسترسی گسترده به شبکه </a:t>
            </a:r>
          </a:p>
        </p:txBody>
      </p:sp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19589" y="3750346"/>
            <a:ext cx="114297" cy="133349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874208" y="3952842"/>
            <a:ext cx="1499257" cy="290336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520"/>
              </a:spcAft>
            </a:pPr>
            <a:r>
              <a:rPr sz="837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00000"/>
                </a:solidFill>
              </a:rPr>
              <a:t> حرکت آزاد مهاجم در شبکه </a:t>
            </a:r>
          </a:p>
        </p:txBody>
      </p: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19589" y="4026572"/>
            <a:ext cx="114297" cy="13334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010464" y="4229067"/>
            <a:ext cx="1363001" cy="290336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520"/>
              </a:spcAft>
            </a:pPr>
            <a:r>
              <a:rPr sz="837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00000"/>
                </a:solidFill>
              </a:rPr>
              <a:t> خطر آسیب به کل شبکه </a:t>
            </a:r>
          </a:p>
        </p:txBody>
      </p:sp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19589" y="4302797"/>
            <a:ext cx="114297" cy="133349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904852" y="3255047"/>
            <a:ext cx="2295467" cy="1638299"/>
          </a:xfrm>
          <a:prstGeom prst="roundRect">
            <a:avLst>
              <a:gd name="adj" fmla="val 9302"/>
            </a:avLst>
          </a:prstGeom>
          <a:solidFill>
            <a:srgbClr val="00000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3" name="TextBox 72"/>
          <p:cNvSpPr txBox="1"/>
          <p:nvPr/>
        </p:nvSpPr>
        <p:spPr>
          <a:xfrm>
            <a:off x="1420404" y="3354230"/>
            <a:ext cx="147662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650"/>
              </a:spcAft>
            </a:pPr>
            <a:r>
              <a:rPr sz="956" b="1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956" b="1">
                <a:solidFill>
                  <a:srgbClr val="001F3F"/>
                </a:solidFill>
              </a:rPr>
              <a:t> بعد از میکرو سگمنتیشن </a:t>
            </a:r>
          </a:p>
        </p:txBody>
      </p: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95527" y="3436021"/>
            <a:ext cx="152396" cy="1524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87303" y="3776628"/>
            <a:ext cx="2009724" cy="290336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520"/>
              </a:spcAft>
            </a:pPr>
            <a:r>
              <a:rPr sz="837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00000"/>
                </a:solidFill>
              </a:rPr>
              <a:t> دسترسی محدود به بخش‌های مجاز </a:t>
            </a:r>
          </a:p>
        </p:txBody>
      </p:sp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33626" y="3750346"/>
            <a:ext cx="114297" cy="13334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149305" y="4152867"/>
            <a:ext cx="1747722" cy="290336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520"/>
              </a:spcAft>
            </a:pPr>
            <a:r>
              <a:rPr sz="837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00000"/>
                </a:solidFill>
              </a:rPr>
              <a:t> جلوگیری از حرکت جانبی مهاجم </a:t>
            </a: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33626" y="4226597"/>
            <a:ext cx="114297" cy="13334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445861" y="4429092"/>
            <a:ext cx="1451166" cy="290336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520"/>
              </a:spcAft>
            </a:pPr>
            <a:r>
              <a:rPr sz="837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00000"/>
                </a:solidFill>
              </a:rPr>
              <a:t> محدودسازی دامنه آسیب </a:t>
            </a:r>
          </a:p>
        </p:txBody>
      </p:sp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33626" y="4502822"/>
            <a:ext cx="114297" cy="13334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253593" y="4631216"/>
            <a:ext cx="226049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کاهش 80% خطر حرکت جانبی مهاجمان </a:t>
            </a:r>
          </a:p>
        </p:txBody>
      </p: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4361" y="4729420"/>
            <a:ext cx="152396" cy="152400"/>
          </a:xfrm>
          <a:prstGeom prst="rect">
            <a:avLst/>
          </a:prstGeom>
        </p:spPr>
      </p:pic>
      <p:sp>
        <p:nvSpPr>
          <p:cNvPr id="83" name="Rounded Rectangle 82"/>
          <p:cNvSpPr/>
          <p:nvPr/>
        </p:nvSpPr>
        <p:spPr>
          <a:xfrm>
            <a:off x="666733" y="5460856"/>
            <a:ext cx="5286242" cy="1114425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84" name="TextBox 83"/>
          <p:cNvSpPr txBox="1"/>
          <p:nvPr/>
        </p:nvSpPr>
        <p:spPr>
          <a:xfrm>
            <a:off x="2829626" y="5625783"/>
            <a:ext cx="960455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70%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65983" y="6112489"/>
            <a:ext cx="228774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کاهش سطح دسترسی با میکرو سگمنتیشن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>
          <a:xfrm>
            <a:off x="-574111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859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675894" y="-19718"/>
            <a:ext cx="3849067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احراز هویت پیوسته و UEBA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837346"/>
            <a:ext cx="10858228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ZTA نیازمند </a:t>
            </a:r>
            <a:r>
              <a:rPr sz="1196" b="1">
                <a:solidFill>
                  <a:srgbClr val="CC5500"/>
                </a:solidFill>
              </a:rPr>
              <a:t>احراز هویت چندعاملی (MFA)</a:t>
            </a:r>
            <a:r>
              <a:rPr sz="1196" b="0">
                <a:solidFill>
                  <a:srgbClr val="333333"/>
                </a:solidFill>
              </a:rPr>
              <a:t> و مهم‌تر از آن، </a:t>
            </a:r>
            <a:r>
              <a:rPr sz="1196" b="1">
                <a:solidFill>
                  <a:srgbClr val="CC5500"/>
                </a:solidFill>
              </a:rPr>
              <a:t>احراز هویت مداوم</a:t>
            </a:r>
            <a:r>
              <a:rPr sz="1196" b="0">
                <a:solidFill>
                  <a:srgbClr val="333333"/>
                </a:solidFill>
              </a:rPr>
              <a:t> است. وضعیت امنیتی دستگاه کاربر و هویت او در هر تلاش برای دسترسی به منابع حساس، به‌طور پیوسته بررسی می‌شود.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575135"/>
            <a:ext cx="5286242" cy="4086225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05259" y="1403687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81326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6327" y="1937086"/>
            <a:ext cx="228594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2328" y="1848510"/>
            <a:ext cx="1627305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احراز هویت پیوسته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248643" y="2558491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8663" y="2729941"/>
            <a:ext cx="171445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95411" y="3181548"/>
            <a:ext cx="47795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MFA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70848" y="3456310"/>
            <a:ext cx="111755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احراز هویت چندعاملی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81810" y="2558491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256" y="2729941"/>
            <a:ext cx="228594" cy="22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92227" y="3181548"/>
            <a:ext cx="93160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0337" y="3456310"/>
            <a:ext cx="73443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بررسی مداوم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05452" y="2558491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6898" y="2729941"/>
            <a:ext cx="228594" cy="228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28834" y="3181548"/>
            <a:ext cx="71519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Security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6308" y="3456310"/>
            <a:ext cx="80977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وضعیت امنیتی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2286" y="3876057"/>
            <a:ext cx="1760546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بررسی مداوم هویت کاربر 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77298" y="3956386"/>
            <a:ext cx="171445" cy="171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42068" y="4247533"/>
            <a:ext cx="2090764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ارزیابی وضعیت امنیتی دستگاه 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77298" y="4327861"/>
            <a:ext cx="171445" cy="1714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029244" y="4619008"/>
            <a:ext cx="2103588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تأیید دسترسی به منابع حساس 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77298" y="4699336"/>
            <a:ext cx="171445" cy="1714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25781" y="5221706"/>
            <a:ext cx="204568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کاهش 95% خطر دسترسی غیرمجاز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96347" y="5302424"/>
            <a:ext cx="152396" cy="1524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6733" y="1575135"/>
            <a:ext cx="5286242" cy="4086225"/>
          </a:xfrm>
          <a:prstGeom prst="roundRect">
            <a:avLst>
              <a:gd name="adj" fmla="val 5594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1714457" y="4518361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5200519" y="181326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4341" y="1937086"/>
            <a:ext cx="228594" cy="228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80376" y="1848510"/>
            <a:ext cx="2677271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تحلیل رفتار کاربر و نهاد (UEBA)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362240" y="2575260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5767" y="2708611"/>
            <a:ext cx="238119" cy="19049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866564" y="2645868"/>
            <a:ext cx="133395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الگوهای زمانی دسترسی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04852" y="2575260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33626" y="2708611"/>
            <a:ext cx="142871" cy="1904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58311" y="2645868"/>
            <a:ext cx="118006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مکان‌های جغرافیایی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362240" y="3175335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14817" y="3308686"/>
            <a:ext cx="219069" cy="19049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784623" y="3245943"/>
            <a:ext cx="143494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دستگاه‌های استفاده شده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04852" y="3175335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57428" y="3308686"/>
            <a:ext cx="219069" cy="19049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20491" y="3245943"/>
            <a:ext cx="115121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منابع دسترسی‌یافته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72912" y="3845740"/>
            <a:ext cx="2287934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نظارت بر انحراف از رفتار استاندارد 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5312" y="3926067"/>
            <a:ext cx="171445" cy="1714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95491" y="4217215"/>
            <a:ext cx="1765355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تشخیص تهدیدات داخلی </a:t>
            </a:r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5312" y="4297542"/>
            <a:ext cx="171445" cy="17145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218410" y="4588690"/>
            <a:ext cx="2342436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شناسایی حساب‌های به خطر افتاده </a:t>
            </a:r>
          </a:p>
        </p:txBody>
      </p: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5312" y="4669017"/>
            <a:ext cx="171445" cy="17145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468835" y="5152017"/>
            <a:ext cx="213064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افزایش 85% دقت تشخیص تهدیدات </a:t>
            </a:r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4361" y="5232736"/>
            <a:ext cx="152396" cy="152400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10524861" y="584133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667733" y="5984206"/>
            <a:ext cx="190495" cy="19049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459885" y="6367676"/>
            <a:ext cx="60619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ورود اولیه</a:t>
            </a:r>
          </a:p>
        </p:txBody>
      </p:sp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124721" y="6127081"/>
            <a:ext cx="171445" cy="190499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7410264" y="584133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34086" y="5984206"/>
            <a:ext cx="238119" cy="19049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325203" y="6367676"/>
            <a:ext cx="65588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احراز هویت</a:t>
            </a:r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10124" y="6127081"/>
            <a:ext cx="171445" cy="19049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4305192" y="584133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48063" y="5984206"/>
            <a:ext cx="190495" cy="190499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212162" y="6367676"/>
            <a:ext cx="662297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تحلیل رفتار</a:t>
            </a:r>
          </a:p>
        </p:txBody>
      </p: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05052" y="6127081"/>
            <a:ext cx="171445" cy="190499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1190595" y="584133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342991" y="5984206"/>
            <a:ext cx="171445" cy="19049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966967" y="6367676"/>
            <a:ext cx="913969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دسترسی به منابع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>
          <a:xfrm>
            <a:off x="-597322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12278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124521" y="-19718"/>
            <a:ext cx="4068678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امنیت </a:t>
            </a:r>
            <a:r>
              <a:rPr sz="2392" b="1" smtClean="0">
                <a:solidFill>
                  <a:srgbClr val="F5F5DC"/>
                </a:solidFill>
              </a:rPr>
              <a:t>عملیاتی</a:t>
            </a:r>
            <a:r>
              <a:rPr lang="fa-IR" sz="2392" b="1" smtClean="0">
                <a:solidFill>
                  <a:srgbClr val="F5F5DC"/>
                </a:solidFill>
              </a:rPr>
              <a:t>:‌ ‌</a:t>
            </a:r>
            <a:r>
              <a:rPr sz="2392" b="1" smtClean="0">
                <a:solidFill>
                  <a:srgbClr val="F5F5DC"/>
                </a:solidFill>
              </a:rPr>
              <a:t>SIEM </a:t>
            </a:r>
            <a:r>
              <a:rPr sz="2392" b="1">
                <a:solidFill>
                  <a:srgbClr val="F5F5DC"/>
                </a:solidFill>
              </a:rPr>
              <a:t>و SOC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725052"/>
            <a:ext cx="10858228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lang="fa-IR" sz="1196">
                <a:solidFill>
                  <a:srgbClr val="333333"/>
                </a:solidFill>
              </a:rPr>
              <a:t> سامانه‌های </a:t>
            </a:r>
            <a:r>
              <a:rPr lang="en-US" sz="1196">
                <a:solidFill>
                  <a:srgbClr val="333333"/>
                </a:solidFill>
              </a:rPr>
              <a:t>SIEM </a:t>
            </a:r>
            <a:r>
              <a:rPr lang="fa-IR" sz="1196" smtClean="0">
                <a:solidFill>
                  <a:srgbClr val="333333"/>
                </a:solidFill>
              </a:rPr>
              <a:t>مدیریت </a:t>
            </a:r>
            <a:r>
              <a:rPr lang="fa-IR" sz="1196">
                <a:solidFill>
                  <a:srgbClr val="333333"/>
                </a:solidFill>
              </a:rPr>
              <a:t>رویداد و اطلاعات </a:t>
            </a:r>
            <a:r>
              <a:rPr lang="fa-IR" sz="1196" smtClean="0">
                <a:solidFill>
                  <a:srgbClr val="333333"/>
                </a:solidFill>
              </a:rPr>
              <a:t>امنیتی، </a:t>
            </a:r>
            <a:r>
              <a:rPr lang="fa-IR" sz="1196">
                <a:solidFill>
                  <a:srgbClr val="333333"/>
                </a:solidFill>
              </a:rPr>
              <a:t>حجم عظیم لاگ‌ها را از تمامی دستگاه‌های امنیتی و سرورها جمع‌آوری، </a:t>
            </a:r>
            <a:r>
              <a:rPr lang="fa-IR" sz="1196">
                <a:solidFill>
                  <a:schemeClr val="accent6">
                    <a:lumMod val="75000"/>
                  </a:schemeClr>
                </a:solidFill>
              </a:rPr>
              <a:t>نرمال‌سازی</a:t>
            </a:r>
            <a:r>
              <a:rPr lang="fa-IR" sz="1196">
                <a:solidFill>
                  <a:srgbClr val="333333"/>
                </a:solidFill>
              </a:rPr>
              <a:t> و </a:t>
            </a:r>
            <a:r>
              <a:rPr lang="fa-IR" sz="1196">
                <a:solidFill>
                  <a:schemeClr val="accent6">
                    <a:lumMod val="75000"/>
                  </a:schemeClr>
                </a:solidFill>
              </a:rPr>
              <a:t>تحلیل</a:t>
            </a:r>
            <a:r>
              <a:rPr lang="fa-IR" sz="1196">
                <a:solidFill>
                  <a:srgbClr val="333333"/>
                </a:solidFill>
              </a:rPr>
              <a:t> هم‌زمان می‌کنند. خروجی این سیستم‌ها توسط تیم </a:t>
            </a:r>
            <a:r>
              <a:rPr lang="en-US" sz="1196">
                <a:solidFill>
                  <a:srgbClr val="333333"/>
                </a:solidFill>
              </a:rPr>
              <a:t>SOC </a:t>
            </a:r>
            <a:r>
              <a:rPr lang="fa-IR" sz="1196">
                <a:solidFill>
                  <a:srgbClr val="333333"/>
                </a:solidFill>
              </a:rPr>
              <a:t>به‌صورت ۲۴/۷ نظارت می‌شود.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62460" y="1398673"/>
            <a:ext cx="5972025" cy="4114801"/>
          </a:xfrm>
          <a:prstGeom prst="roundRect">
            <a:avLst>
              <a:gd name="adj" fmla="val 3908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58148" y="1371600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6367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1760624"/>
            <a:ext cx="200019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4973" y="1672048"/>
            <a:ext cx="320466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سیستم مدیریت رویداد و اطلاعات امنیتی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055" y="2213695"/>
            <a:ext cx="1948097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جمع‌آوری حجم عظیم لاگ‌ها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294024"/>
            <a:ext cx="171445" cy="171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055" y="2585170"/>
            <a:ext cx="1920847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نرمال‌سازی داده‌های امنیتی 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665499"/>
            <a:ext cx="171445" cy="171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1055" y="2956645"/>
            <a:ext cx="1726883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تحلیل هم‌زمان رویدادها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3036974"/>
            <a:ext cx="171445" cy="171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1055" y="3328120"/>
            <a:ext cx="1851917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تشخیص الگوهای مشکوک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3408449"/>
            <a:ext cx="171445" cy="17145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201019" y="3818023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2465" y="3989473"/>
            <a:ext cx="228594" cy="228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50617" y="4439619"/>
            <a:ext cx="87229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جمع‌آوری لاگ‌ها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3356" y="4160923"/>
            <a:ext cx="171445" cy="19049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896127" y="3818023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67573" y="3989473"/>
            <a:ext cx="228594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50768" y="4439619"/>
            <a:ext cx="652679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نرمال‌سازی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8939" y="4160923"/>
            <a:ext cx="171445" cy="19049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581710" y="3818023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3156" y="3989473"/>
            <a:ext cx="228594" cy="228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46157" y="4439619"/>
            <a:ext cx="433068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تحلیل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4521" y="4160923"/>
            <a:ext cx="171445" cy="19049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267293" y="3818023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8739" y="3989473"/>
            <a:ext cx="228594" cy="228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29997" y="4439619"/>
            <a:ext cx="465127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هشدار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92119" y="4943903"/>
            <a:ext cx="239995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یکپارچه‌سازی داده‌های امنیتی از تمام منابع </a:t>
            </a: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96347" y="5037727"/>
            <a:ext cx="152396" cy="15240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66733" y="1398674"/>
            <a:ext cx="4609984" cy="4147888"/>
          </a:xfrm>
          <a:prstGeom prst="roundRect">
            <a:avLst>
              <a:gd name="adj" fmla="val 5031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1581110" y="4911393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7" name="Rounded Rectangle 36"/>
          <p:cNvSpPr/>
          <p:nvPr/>
        </p:nvSpPr>
        <p:spPr>
          <a:xfrm>
            <a:off x="4514737" y="16367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48083" y="1760624"/>
            <a:ext cx="228594" cy="228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35418" y="1672048"/>
            <a:ext cx="223644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مرکز عملیات امنیت (SOC)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019349" y="2308645"/>
            <a:ext cx="1971625" cy="685800"/>
          </a:xfrm>
          <a:prstGeom prst="roundRect">
            <a:avLst>
              <a:gd name="adj" fmla="val 22222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67133" y="2556296"/>
            <a:ext cx="190495" cy="1904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62220" y="2390961"/>
            <a:ext cx="1400139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کشف تهدید (Threat Hunting)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4852" y="2308645"/>
            <a:ext cx="1971625" cy="685800"/>
          </a:xfrm>
          <a:prstGeom prst="roundRect">
            <a:avLst>
              <a:gd name="adj" fmla="val 22222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71685" y="2556296"/>
            <a:ext cx="171445" cy="1904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676282" y="2493553"/>
            <a:ext cx="80015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نظارت ۲۴/۷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019349" y="3137320"/>
            <a:ext cx="1971625" cy="685800"/>
          </a:xfrm>
          <a:prstGeom prst="roundRect">
            <a:avLst>
              <a:gd name="adj" fmla="val 22222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3162220" y="3117044"/>
            <a:ext cx="1400139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پاسخ به حادثه (Incident Response)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04852" y="3137320"/>
            <a:ext cx="1971625" cy="685800"/>
          </a:xfrm>
          <a:prstGeom prst="roundRect">
            <a:avLst>
              <a:gd name="adj" fmla="val 22222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43111" y="3384970"/>
            <a:ext cx="190495" cy="19049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41908" y="3322228"/>
            <a:ext cx="90595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بازیابی سیستم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11045" y="3959278"/>
            <a:ext cx="2380908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نظارت مستمر بر هشدارهای SIEM </a:t>
            </a:r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529" y="4039605"/>
            <a:ext cx="171445" cy="17145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580963" y="4330753"/>
            <a:ext cx="2210990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تحلیل و تحقیق در مورد تهدیدات </a:t>
            </a:r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529" y="4411080"/>
            <a:ext cx="171445" cy="17145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143344" y="4702228"/>
            <a:ext cx="2648609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هماهنگی با سایر تیم‌ها در پاسخ به حادثه </a:t>
            </a:r>
          </a:p>
        </p:txBody>
      </p:sp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529" y="4782555"/>
            <a:ext cx="171445" cy="17145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172354" y="5114851"/>
            <a:ext cx="257147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کاهش 65% زمان تشخیص و پاسخ به تهدیدات </a:t>
            </a:r>
          </a:p>
        </p:txBody>
      </p:sp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38579" y="5208676"/>
            <a:ext cx="152396" cy="152400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8924701" y="5756574"/>
            <a:ext cx="2609784" cy="990599"/>
          </a:xfrm>
          <a:prstGeom prst="roundRect">
            <a:avLst>
              <a:gd name="adj" fmla="val 15384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9964969" y="5873877"/>
            <a:ext cx="529247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1913" b="1">
                <a:solidFill>
                  <a:srgbClr val="001F3F"/>
                </a:solidFill>
              </a:rPr>
              <a:t>TB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714900" y="6359118"/>
            <a:ext cx="102938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حجم لاگ‌های روزانه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181569" y="5756574"/>
            <a:ext cx="2609784" cy="990599"/>
          </a:xfrm>
          <a:prstGeom prst="roundRect">
            <a:avLst>
              <a:gd name="adj" fmla="val 15384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122544" y="5873877"/>
            <a:ext cx="708784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1913" b="1">
                <a:solidFill>
                  <a:srgbClr val="001F3F"/>
                </a:solidFill>
              </a:rPr>
              <a:t>10K+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73840" y="6359118"/>
            <a:ext cx="60619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منابع داده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428913" y="5756574"/>
            <a:ext cx="2609784" cy="990599"/>
          </a:xfrm>
          <a:prstGeom prst="roundRect">
            <a:avLst>
              <a:gd name="adj" fmla="val 15384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4353764" y="5873877"/>
            <a:ext cx="760080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1913" b="1">
                <a:solidFill>
                  <a:srgbClr val="001F3F"/>
                </a:solidFill>
              </a:rPr>
              <a:t>85%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26138" y="6359118"/>
            <a:ext cx="121533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کاهش هشدارهای کاذب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6257" y="5756574"/>
            <a:ext cx="2609784" cy="990599"/>
          </a:xfrm>
          <a:prstGeom prst="roundRect">
            <a:avLst>
              <a:gd name="adj" fmla="val 15384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3" name="TextBox 72"/>
          <p:cNvSpPr txBox="1"/>
          <p:nvPr/>
        </p:nvSpPr>
        <p:spPr>
          <a:xfrm>
            <a:off x="1503325" y="5873877"/>
            <a:ext cx="955646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1913" b="1">
                <a:solidFill>
                  <a:srgbClr val="001F3F"/>
                </a:solidFill>
              </a:rPr>
              <a:t>5 دقیقه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84089" y="6359118"/>
            <a:ext cx="994118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میانگین زمان پاسخ</a:t>
            </a:r>
          </a:p>
        </p:txBody>
      </p:sp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81419" y="3375444"/>
            <a:ext cx="190495" cy="19049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936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7" name="Slide Number Placeholder 46"/>
          <p:cNvSpPr>
            <a:spLocks noGrp="1"/>
          </p:cNvSpPr>
          <p:nvPr>
            <p:ph type="sldNum" sz="quarter" idx="12"/>
          </p:nvPr>
        </p:nvSpPr>
        <p:spPr>
          <a:xfrm>
            <a:off x="-608664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612048" y="-19718"/>
            <a:ext cx="2912913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مدیریت ریسک و DLP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901514"/>
            <a:ext cx="10858228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امنیت باید در چارچوب یک فرآیند </a:t>
            </a:r>
            <a:r>
              <a:rPr sz="1196" b="1">
                <a:solidFill>
                  <a:srgbClr val="CC5500"/>
                </a:solidFill>
              </a:rPr>
              <a:t>مدیریت ریسک مستمر</a:t>
            </a:r>
            <a:r>
              <a:rPr sz="1196" b="0">
                <a:solidFill>
                  <a:srgbClr val="333333"/>
                </a:solidFill>
              </a:rPr>
              <a:t> دیده شود. این فرآیند شامل اجرای منظم ارزیابی آسیب‌پذیری و تست‌های نفوذ برای سنجش اثربخشی کنترل‌های امنیتی است.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751597"/>
            <a:ext cx="5286242" cy="447675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58148" y="1275348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989723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6327" y="2113548"/>
            <a:ext cx="228594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7676" y="2024972"/>
            <a:ext cx="1761957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مدیریت ریسک امنیتی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39139" y="279934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0584" y="2970798"/>
            <a:ext cx="228594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14572" y="3422405"/>
            <a:ext cx="62061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شناسایی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1019" y="3707411"/>
            <a:ext cx="104772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شناسایی دارایی‌ها و تهدیدات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00919" y="279934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3316" y="2970798"/>
            <a:ext cx="257168" cy="22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31656" y="3422405"/>
            <a:ext cx="51001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ارزیابی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62800" y="3707411"/>
            <a:ext cx="104772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تحلیل احتمال و تأثیر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53176" y="279934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6047" y="2970798"/>
            <a:ext cx="285742" cy="228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35162" y="3422405"/>
            <a:ext cx="4170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پاسخ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15057" y="3707411"/>
            <a:ext cx="104772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کاهش، پذیرش، انتقال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14957" y="279934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6402" y="2970798"/>
            <a:ext cx="228594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69692" y="3422405"/>
            <a:ext cx="47154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نظارت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6838" y="3707411"/>
            <a:ext cx="104772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پایش مستمر ریسک‌ها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92666" y="4252545"/>
            <a:ext cx="1983363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ارزیابی منظم آسیب‌پذیری‌ها 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4332873"/>
            <a:ext cx="171445" cy="1714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19780" y="4624020"/>
            <a:ext cx="2456249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تست‌های نفوذ برای سنجش اثربخشی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4704348"/>
            <a:ext cx="171445" cy="171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591915" y="4995495"/>
            <a:ext cx="2384114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اولویت‌بندی ریسک‌ها بر اساس تأثیر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5075823"/>
            <a:ext cx="171445" cy="1714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74081" y="5721940"/>
            <a:ext cx="191424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رویکرد پیشگیرانه به جای واکنشی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96347" y="5799722"/>
            <a:ext cx="152396" cy="1524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66733" y="1751597"/>
            <a:ext cx="5286242" cy="447675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1714457" y="5085347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5200519" y="1989723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4341" y="2113548"/>
            <a:ext cx="228594" cy="228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22429" y="2024972"/>
            <a:ext cx="243521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پیشگیری از نشت داده (DLP)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62240" y="2751722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91015" y="2885073"/>
            <a:ext cx="142871" cy="19049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55399" y="2822330"/>
            <a:ext cx="134036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طبقه‌بندی دقیق داده‌ها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4852" y="2751722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86002" y="2885073"/>
            <a:ext cx="190495" cy="1904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883197" y="2822330"/>
            <a:ext cx="90755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کنترل ایمیل‌ها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62240" y="3351797"/>
            <a:ext cx="2314517" cy="685800"/>
          </a:xfrm>
          <a:prstGeom prst="roundRect">
            <a:avLst>
              <a:gd name="adj" fmla="val 22222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95767" y="3599447"/>
            <a:ext cx="238119" cy="19049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05112" y="3536705"/>
            <a:ext cx="1695407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مانیتورینگ سرویس‌های ابری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04852" y="3351797"/>
            <a:ext cx="2314517" cy="685800"/>
          </a:xfrm>
          <a:prstGeom prst="roundRect">
            <a:avLst>
              <a:gd name="adj" fmla="val 22222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38379" y="3599447"/>
            <a:ext cx="238119" cy="1904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394749" y="3536705"/>
            <a:ext cx="134838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حفاظت از مالکیت فکری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90935" y="4228097"/>
            <a:ext cx="1085822" cy="1238249"/>
          </a:xfrm>
          <a:prstGeom prst="roundRect">
            <a:avLst>
              <a:gd name="adj" fmla="val 14035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4853191" y="4328744"/>
            <a:ext cx="561308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076" b="1">
                <a:solidFill>
                  <a:srgbClr val="001F3F"/>
                </a:solidFill>
              </a:rPr>
              <a:t>عمومی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33806" y="4688487"/>
            <a:ext cx="800079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اطلاعات قابل انتشار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362240" y="4228097"/>
            <a:ext cx="1085822" cy="1238249"/>
          </a:xfrm>
          <a:prstGeom prst="roundRect">
            <a:avLst>
              <a:gd name="adj" fmla="val 14035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3654955" y="4328744"/>
            <a:ext cx="50039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076" b="1">
                <a:solidFill>
                  <a:srgbClr val="001F3F"/>
                </a:solidFill>
              </a:rPr>
              <a:t>داخلی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05112" y="4688487"/>
            <a:ext cx="800079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محدود به سازمان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133546" y="4228097"/>
            <a:ext cx="1085822" cy="1238249"/>
          </a:xfrm>
          <a:prstGeom prst="roundRect">
            <a:avLst>
              <a:gd name="adj" fmla="val 14035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2366949" y="4328744"/>
            <a:ext cx="619016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076" b="1">
                <a:solidFill>
                  <a:srgbClr val="001F3F"/>
                </a:solidFill>
              </a:rPr>
              <a:t>محرمانه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76418" y="4688487"/>
            <a:ext cx="800079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نیازمند مجوز دسترسی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04852" y="4228097"/>
            <a:ext cx="1085822" cy="1238249"/>
          </a:xfrm>
          <a:prstGeom prst="roundRect">
            <a:avLst>
              <a:gd name="adj" fmla="val 14035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1174322" y="4328744"/>
            <a:ext cx="546880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076" b="1">
                <a:solidFill>
                  <a:srgbClr val="001F3F"/>
                </a:solidFill>
              </a:rPr>
              <a:t>محدود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47723" y="4698731"/>
            <a:ext cx="800079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بسیار حساس و محافظت‌شده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90737" y="5721940"/>
            <a:ext cx="242560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جلوگیری از خروج غیرمجاز اطلاعات حساس </a:t>
            </a:r>
          </a:p>
        </p:txBody>
      </p: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4361" y="5799722"/>
            <a:ext cx="152396" cy="152400"/>
          </a:xfrm>
          <a:prstGeom prst="rect">
            <a:avLst/>
          </a:prstGeom>
        </p:spPr>
      </p:pic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>
          <a:xfrm>
            <a:off x="-608664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936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244961" y="-19718"/>
            <a:ext cx="3280000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تاب‌آوری سایبری و BCP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132388"/>
            <a:ext cx="10858228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هدف نهایی، دستیابی به </a:t>
            </a:r>
            <a:r>
              <a:rPr sz="1196" b="1">
                <a:solidFill>
                  <a:srgbClr val="CC5500"/>
                </a:solidFill>
              </a:rPr>
              <a:t>تاب‌آوری سایبری (Cyber Resilience)</a:t>
            </a:r>
            <a:r>
              <a:rPr sz="1196" b="0">
                <a:solidFill>
                  <a:srgbClr val="333333"/>
                </a:solidFill>
              </a:rPr>
              <a:t> است؛ یعنی توانایی مؤسسه برای تحمل حمله، کاهش تأثیر آن، و بازگشت سریع و مؤثر به عملکرد عادی.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847849"/>
            <a:ext cx="5286242" cy="4419600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58148" y="1371600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20859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6327" y="2209800"/>
            <a:ext cx="228594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8276" y="2121224"/>
            <a:ext cx="1441357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تاب‌آوری سایبری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39139" y="289560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1535" y="3067050"/>
            <a:ext cx="257168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14572" y="3518657"/>
            <a:ext cx="62061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شناسایی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1019" y="3803663"/>
            <a:ext cx="104772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تشخیص تهدیدات و آسیب‌پذیری‌ها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00919" y="289560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9186017" y="3518657"/>
            <a:ext cx="59176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محافظت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62800" y="3803663"/>
            <a:ext cx="104772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پیاده‌سازی کنترل‌های امنیتی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53176" y="289560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035162" y="3518657"/>
            <a:ext cx="4170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پاسخ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15057" y="3803663"/>
            <a:ext cx="104772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مدیریت حوادث امنیتی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14957" y="289560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139" y="3063239"/>
            <a:ext cx="228594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52906" y="3518657"/>
            <a:ext cx="49558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325"/>
              </a:spcAft>
            </a:pPr>
            <a:r>
              <a:rPr sz="956" b="1">
                <a:solidFill>
                  <a:srgbClr val="001F3F"/>
                </a:solidFill>
              </a:rPr>
              <a:t>بازیابی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6838" y="3803663"/>
            <a:ext cx="104772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بازگشت به عملکرد عادی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76838" y="4496565"/>
            <a:ext cx="1999393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تحمل حمله و کاهش تأثیر آن 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7298" y="4576893"/>
            <a:ext cx="171445" cy="1714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76838" y="4868040"/>
            <a:ext cx="2138855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انعطاف‌پذیری در برابر اختلالات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7298" y="4948368"/>
            <a:ext cx="171445" cy="171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96126" y="5239515"/>
            <a:ext cx="2066720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بازگشت سریع به عملکرد عادی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7298" y="5319843"/>
            <a:ext cx="171445" cy="1714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989759" y="5825210"/>
            <a:ext cx="213064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توانایی ادامه فعالیت در شرایط بحرانی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6347" y="5935076"/>
            <a:ext cx="152396" cy="1524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66733" y="1847849"/>
            <a:ext cx="5286242" cy="4419600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1714457" y="5124449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5200519" y="20859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2916" y="2209800"/>
            <a:ext cx="171445" cy="228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194427" y="2121224"/>
            <a:ext cx="286322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برنامه‌های تداوم کسب و کار (BCP)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62240" y="2847974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1015" y="2981325"/>
            <a:ext cx="142871" cy="19049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057992" y="2918582"/>
            <a:ext cx="123777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تدوین رویه‌های دقیق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4852" y="2847974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14577" y="2981325"/>
            <a:ext cx="171445" cy="1904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639354" y="2918582"/>
            <a:ext cx="117045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پشتیبان‌گیری منظم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62240" y="3448049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95767" y="3581400"/>
            <a:ext cx="238119" cy="19049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57560" y="3518657"/>
            <a:ext cx="144295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تیم‌های واکنش اضطراری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04852" y="3448049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38379" y="3581400"/>
            <a:ext cx="238119" cy="1904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319407" y="3518657"/>
            <a:ext cx="142372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حفظ فعالیت‌های آموزشی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4852" y="4221486"/>
            <a:ext cx="2222211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برنامه‌های بازیابی فاجعه (DRP) </a:t>
            </a:r>
          </a:p>
        </p:txBody>
      </p: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5312" y="4301813"/>
            <a:ext cx="171445" cy="17145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04852" y="4592961"/>
            <a:ext cx="1975349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تمرین‌های منظم شبیه‌سازی </a:t>
            </a:r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5312" y="4673288"/>
            <a:ext cx="171445" cy="17145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04852" y="4964436"/>
            <a:ext cx="2683876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جلوگیری از وقفه در فعالیت‌های پژوهشی </a:t>
            </a:r>
          </a:p>
        </p:txBody>
      </p: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5312" y="5044763"/>
            <a:ext cx="171445" cy="17145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473879" y="5728958"/>
            <a:ext cx="207454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تضمین تداوم عملکرد حیاتی دانشگاه </a:t>
            </a:r>
          </a:p>
        </p:txBody>
      </p: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4361" y="5838824"/>
            <a:ext cx="152396" cy="152400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3315" y="3114676"/>
            <a:ext cx="257168" cy="228600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621" y="3076574"/>
            <a:ext cx="228594" cy="2286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-608664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14</a:t>
            </a:fld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936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871734" y="-19718"/>
            <a:ext cx="2653227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نتیجه‌گیری و مراجع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9796" y="819598"/>
            <a:ext cx="9312101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امنیت اطلاعات در شبکه، یک </a:t>
            </a:r>
            <a:r>
              <a:rPr sz="1196" b="1">
                <a:solidFill>
                  <a:srgbClr val="CC5500"/>
                </a:solidFill>
              </a:rPr>
              <a:t>سرمایه‌گذاری راهبردی</a:t>
            </a:r>
            <a:r>
              <a:rPr sz="1196" b="0">
                <a:solidFill>
                  <a:srgbClr val="333333"/>
                </a:solidFill>
              </a:rPr>
              <a:t> است که نیازمند رویکردی چندلایه، اتخاذ مدل‌های نوین (ZTA</a:t>
            </a:r>
            <a:r>
              <a:rPr sz="1196" b="0" smtClean="0">
                <a:solidFill>
                  <a:srgbClr val="333333"/>
                </a:solidFill>
              </a:rPr>
              <a:t>)</a:t>
            </a:r>
            <a:r>
              <a:rPr lang="fa-IR" sz="1196" b="0" smtClean="0">
                <a:solidFill>
                  <a:srgbClr val="333333"/>
                </a:solidFill>
              </a:rPr>
              <a:t> </a:t>
            </a:r>
            <a:r>
              <a:rPr sz="1196" b="0" smtClean="0">
                <a:solidFill>
                  <a:srgbClr val="333333"/>
                </a:solidFill>
              </a:rPr>
              <a:t> </a:t>
            </a:r>
            <a:r>
              <a:rPr sz="1196" b="0">
                <a:solidFill>
                  <a:srgbClr val="333333"/>
                </a:solidFill>
              </a:rPr>
              <a:t>و تمرکز بر مدیریت ریسک است.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1470" y="1270336"/>
            <a:ext cx="6343491" cy="4810124"/>
          </a:xfrm>
          <a:prstGeom prst="roundRect">
            <a:avLst>
              <a:gd name="adj" fmla="val 4752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58148" y="794085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50846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1632285"/>
            <a:ext cx="171445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30569" y="1543709"/>
            <a:ext cx="1499065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نتیجه‌گیری نهایی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00839" y="2270461"/>
            <a:ext cx="2847903" cy="457200"/>
          </a:xfrm>
          <a:prstGeom prst="roundRect">
            <a:avLst>
              <a:gd name="adj" fmla="val 33333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6327" y="2403810"/>
            <a:ext cx="219069" cy="190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5671" y="2341069"/>
            <a:ext cx="125540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رویکرد چندلایه امنیتی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19589" y="2270461"/>
            <a:ext cx="2847903" cy="457200"/>
          </a:xfrm>
          <a:prstGeom prst="roundRect">
            <a:avLst>
              <a:gd name="adj" fmla="val 33333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6502" y="2403810"/>
            <a:ext cx="238119" cy="1904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95863" y="2341069"/>
            <a:ext cx="128586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مدل‌های نوین (ZTA)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00839" y="2870536"/>
            <a:ext cx="2847903" cy="457200"/>
          </a:xfrm>
          <a:prstGeom prst="roundRect">
            <a:avLst>
              <a:gd name="adj" fmla="val 33333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5377" y="3003885"/>
            <a:ext cx="190495" cy="1904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18233" y="2941144"/>
            <a:ext cx="130189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تمرکز بر مدیریت ریسک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19589" y="2870536"/>
            <a:ext cx="2847903" cy="457200"/>
          </a:xfrm>
          <a:prstGeom prst="roundRect">
            <a:avLst>
              <a:gd name="adj" fmla="val 33333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4601" y="3003885"/>
            <a:ext cx="190495" cy="1904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17747" y="2941144"/>
            <a:ext cx="132113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تقویت زیرساخت امنیتی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9589" y="3734123"/>
            <a:ext cx="3369962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حفاظت از سرمایه‌های فکری دانشگاه در عصر دیجیتال 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3814451"/>
            <a:ext cx="171445" cy="171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19589" y="4105598"/>
            <a:ext cx="3010889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ترکیب فناوری و آگاهی انسانی برای امنیت پایدار 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4185926"/>
            <a:ext cx="171445" cy="1714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19589" y="4477073"/>
            <a:ext cx="2512354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تاب‌آوری سایبری به عنوان هدف نهایی 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7298" y="4557402"/>
            <a:ext cx="171445" cy="1714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76900" y="5574053"/>
            <a:ext cx="344350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امنیت اطلاعات، مسئولیت مشترک همه اعضای جامعه دانشگاهی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96347" y="5651835"/>
            <a:ext cx="152396" cy="1524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6733" y="1270336"/>
            <a:ext cx="4228994" cy="4810124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1504912" y="4937460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4143271" y="150846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6142" y="1632285"/>
            <a:ext cx="200019" cy="228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55598" y="1543709"/>
            <a:ext cx="1144801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مراجع کلیدی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4060" y="2154785"/>
            <a:ext cx="3941778" cy="640080"/>
          </a:xfrm>
          <a:prstGeom prst="roundRect">
            <a:avLst>
              <a:gd name="adj" fmla="val 23529"/>
            </a:avLst>
          </a:prstGeom>
          <a:solidFill>
            <a:srgbClr val="80002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834060" y="2341170"/>
            <a:ext cx="3714657" cy="315984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780"/>
              </a:spcAft>
            </a:pPr>
            <a:r>
              <a:rPr sz="95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00000"/>
                </a:solidFill>
              </a:rPr>
              <a:t> </a:t>
            </a:r>
            <a:r>
              <a:rPr sz="956" b="0">
                <a:solidFill>
                  <a:srgbClr val="333333"/>
                </a:solidFill>
              </a:rPr>
              <a:t> </a:t>
            </a:r>
            <a:r>
              <a:rPr sz="717" b="1">
                <a:solidFill>
                  <a:srgbClr val="800020"/>
                </a:solidFill>
              </a:rPr>
              <a:t>استاندارد</a:t>
            </a:r>
            <a:r>
              <a:rPr sz="956" b="0">
                <a:solidFill>
                  <a:srgbClr val="333333"/>
                </a:solidFill>
              </a:rPr>
              <a:t> NIST SP </a:t>
            </a:r>
            <a:r>
              <a:rPr sz="956" b="0" smtClean="0">
                <a:solidFill>
                  <a:srgbClr val="333333"/>
                </a:solidFill>
              </a:rPr>
              <a:t>800-207</a:t>
            </a:r>
            <a:r>
              <a:rPr lang="fa-IR" sz="956" b="0" smtClean="0">
                <a:solidFill>
                  <a:srgbClr val="333333"/>
                </a:solidFill>
              </a:rPr>
              <a:t>:‌ ‌</a:t>
            </a:r>
            <a:r>
              <a:rPr sz="956" b="0" smtClean="0">
                <a:solidFill>
                  <a:srgbClr val="333333"/>
                </a:solidFill>
              </a:rPr>
              <a:t>Zero </a:t>
            </a:r>
            <a:r>
              <a:rPr sz="956" b="0">
                <a:solidFill>
                  <a:srgbClr val="333333"/>
                </a:solidFill>
              </a:rPr>
              <a:t>Trust Architecture </a:t>
            </a:r>
            <a:r>
              <a:rPr sz="956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67866" y="2365711"/>
            <a:ext cx="133346" cy="17145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803553" y="3032459"/>
            <a:ext cx="3941778" cy="640080"/>
          </a:xfrm>
          <a:prstGeom prst="roundRect">
            <a:avLst>
              <a:gd name="adj" fmla="val 23529"/>
            </a:avLst>
          </a:prstGeom>
          <a:solidFill>
            <a:srgbClr val="80002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834060" y="3103169"/>
            <a:ext cx="3714657" cy="315984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780"/>
              </a:spcAft>
            </a:pPr>
            <a:r>
              <a:rPr sz="95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00000"/>
                </a:solidFill>
              </a:rPr>
              <a:t> </a:t>
            </a:r>
            <a:r>
              <a:rPr sz="956" b="0">
                <a:solidFill>
                  <a:srgbClr val="333333"/>
                </a:solidFill>
              </a:rPr>
              <a:t> </a:t>
            </a:r>
            <a:r>
              <a:rPr sz="717" b="1">
                <a:solidFill>
                  <a:srgbClr val="800020"/>
                </a:solidFill>
              </a:rPr>
              <a:t>کتاب</a:t>
            </a:r>
            <a:r>
              <a:rPr sz="956" b="0">
                <a:solidFill>
                  <a:srgbClr val="333333"/>
                </a:solidFill>
              </a:rPr>
              <a:t> </a:t>
            </a:r>
            <a:r>
              <a:rPr sz="956" b="0" smtClean="0">
                <a:solidFill>
                  <a:srgbClr val="333333"/>
                </a:solidFill>
              </a:rPr>
              <a:t>Stallings</a:t>
            </a:r>
            <a:r>
              <a:rPr lang="fa-IR" sz="956" b="0" smtClean="0">
                <a:solidFill>
                  <a:srgbClr val="333333"/>
                </a:solidFill>
              </a:rPr>
              <a:t>:‌ ‌</a:t>
            </a:r>
            <a:r>
              <a:rPr sz="956" b="0" smtClean="0">
                <a:solidFill>
                  <a:srgbClr val="333333"/>
                </a:solidFill>
              </a:rPr>
              <a:t>Cryptography </a:t>
            </a:r>
            <a:r>
              <a:rPr sz="956" b="0">
                <a:solidFill>
                  <a:srgbClr val="333333"/>
                </a:solidFill>
              </a:rPr>
              <a:t>and Network Security </a:t>
            </a:r>
            <a:r>
              <a:rPr sz="956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39292" y="3127711"/>
            <a:ext cx="152396" cy="17145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803552" y="3749941"/>
            <a:ext cx="3941778" cy="640080"/>
          </a:xfrm>
          <a:prstGeom prst="roundRect">
            <a:avLst>
              <a:gd name="adj" fmla="val 23529"/>
            </a:avLst>
          </a:prstGeom>
          <a:solidFill>
            <a:srgbClr val="80002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805491" y="3837120"/>
            <a:ext cx="3714657" cy="315984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780"/>
              </a:spcAft>
            </a:pPr>
            <a:r>
              <a:rPr sz="95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00000"/>
                </a:solidFill>
              </a:rPr>
              <a:t> </a:t>
            </a:r>
            <a:r>
              <a:rPr sz="956" b="0">
                <a:solidFill>
                  <a:srgbClr val="333333"/>
                </a:solidFill>
              </a:rPr>
              <a:t> </a:t>
            </a:r>
            <a:r>
              <a:rPr sz="717" b="1">
                <a:solidFill>
                  <a:srgbClr val="800020"/>
                </a:solidFill>
              </a:rPr>
              <a:t>مقاله</a:t>
            </a:r>
            <a:r>
              <a:rPr sz="956" b="0">
                <a:solidFill>
                  <a:srgbClr val="333333"/>
                </a:solidFill>
              </a:rPr>
              <a:t> </a:t>
            </a:r>
            <a:r>
              <a:rPr sz="956" b="0" smtClean="0">
                <a:solidFill>
                  <a:srgbClr val="333333"/>
                </a:solidFill>
              </a:rPr>
              <a:t>IEEE</a:t>
            </a:r>
            <a:r>
              <a:rPr lang="fa-IR" sz="956" b="0" smtClean="0">
                <a:solidFill>
                  <a:srgbClr val="333333"/>
                </a:solidFill>
              </a:rPr>
              <a:t>:‌ ‌</a:t>
            </a:r>
            <a:r>
              <a:rPr sz="956" b="0" smtClean="0">
                <a:solidFill>
                  <a:srgbClr val="333333"/>
                </a:solidFill>
              </a:rPr>
              <a:t>Advances </a:t>
            </a:r>
            <a:r>
              <a:rPr sz="956" b="0">
                <a:solidFill>
                  <a:srgbClr val="333333"/>
                </a:solidFill>
              </a:rPr>
              <a:t>in Zero Trust Security Models </a:t>
            </a:r>
            <a:r>
              <a:rPr sz="956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20243" y="3889710"/>
            <a:ext cx="171445" cy="17145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803553" y="4479190"/>
            <a:ext cx="3941778" cy="640080"/>
          </a:xfrm>
          <a:prstGeom prst="roundRect">
            <a:avLst>
              <a:gd name="adj" fmla="val 23529"/>
            </a:avLst>
          </a:prstGeom>
          <a:solidFill>
            <a:srgbClr val="80002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767481" y="4588969"/>
            <a:ext cx="3752762" cy="315984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780"/>
              </a:spcAft>
            </a:pPr>
            <a:r>
              <a:rPr sz="95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00000"/>
                </a:solidFill>
              </a:rPr>
              <a:t> </a:t>
            </a:r>
            <a:r>
              <a:rPr sz="956" b="0">
                <a:solidFill>
                  <a:srgbClr val="333333"/>
                </a:solidFill>
              </a:rPr>
              <a:t> </a:t>
            </a:r>
            <a:r>
              <a:rPr sz="717" b="1">
                <a:solidFill>
                  <a:srgbClr val="800020"/>
                </a:solidFill>
              </a:rPr>
              <a:t>مقاله</a:t>
            </a:r>
            <a:r>
              <a:rPr sz="956" b="0">
                <a:solidFill>
                  <a:srgbClr val="333333"/>
                </a:solidFill>
              </a:rPr>
              <a:t> </a:t>
            </a:r>
            <a:r>
              <a:rPr sz="956" b="0" smtClean="0">
                <a:solidFill>
                  <a:srgbClr val="333333"/>
                </a:solidFill>
              </a:rPr>
              <a:t>ACM</a:t>
            </a:r>
            <a:r>
              <a:rPr lang="fa-IR" sz="956" b="0" smtClean="0">
                <a:solidFill>
                  <a:srgbClr val="333333"/>
                </a:solidFill>
              </a:rPr>
              <a:t>:‌ ‌</a:t>
            </a:r>
            <a:r>
              <a:rPr sz="956" b="0" smtClean="0">
                <a:solidFill>
                  <a:srgbClr val="333333"/>
                </a:solidFill>
              </a:rPr>
              <a:t>Cybersecurity </a:t>
            </a:r>
            <a:r>
              <a:rPr sz="956" b="0">
                <a:solidFill>
                  <a:srgbClr val="333333"/>
                </a:solidFill>
              </a:rPr>
              <a:t>in Academic Environments </a:t>
            </a:r>
            <a:r>
              <a:rPr sz="956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20243" y="4651710"/>
            <a:ext cx="171445" cy="1714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679523" y="5574053"/>
            <a:ext cx="181165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منابع معتبر برای مطالعه بیشتر 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67113" y="5651835"/>
            <a:ext cx="152396" cy="1524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286202" y="6286158"/>
            <a:ext cx="1619289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سپاس از توجه شما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-608664" y="6192872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15</a:t>
            </a:fld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936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196869" y="-19718"/>
            <a:ext cx="3328091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اهمیت راهبردی و ساختار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411378"/>
            <a:ext cx="10858228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lang="fa-IR" sz="1196">
                <a:solidFill>
                  <a:srgbClr val="333333"/>
                </a:solidFill>
              </a:rPr>
              <a:t> دانشگاه‌ها به‌عنوان </a:t>
            </a:r>
            <a:r>
              <a:rPr lang="fa-IR" sz="1196">
                <a:solidFill>
                  <a:schemeClr val="accent6">
                    <a:lumMod val="75000"/>
                  </a:schemeClr>
                </a:solidFill>
              </a:rPr>
              <a:t>مخازن</a:t>
            </a:r>
            <a:r>
              <a:rPr lang="fa-IR" sz="1196">
                <a:solidFill>
                  <a:srgbClr val="333333"/>
                </a:solidFill>
              </a:rPr>
              <a:t> </a:t>
            </a:r>
            <a:r>
              <a:rPr lang="fa-IR" sz="1196">
                <a:solidFill>
                  <a:schemeClr val="accent6">
                    <a:lumMod val="75000"/>
                  </a:schemeClr>
                </a:solidFill>
              </a:rPr>
              <a:t>داده‌های</a:t>
            </a:r>
            <a:r>
              <a:rPr lang="fa-IR" sz="1196">
                <a:solidFill>
                  <a:srgbClr val="333333"/>
                </a:solidFill>
              </a:rPr>
              <a:t> </a:t>
            </a:r>
            <a:r>
              <a:rPr lang="fa-IR" sz="1196">
                <a:solidFill>
                  <a:schemeClr val="accent6">
                    <a:lumMod val="75000"/>
                  </a:schemeClr>
                </a:solidFill>
              </a:rPr>
              <a:t>حیاتی</a:t>
            </a:r>
            <a:r>
              <a:rPr lang="fa-IR" sz="1196">
                <a:solidFill>
                  <a:srgbClr val="333333"/>
                </a:solidFill>
              </a:rPr>
              <a:t> (مالکیت فکری، سوابق دانشجویان، تحقیقات طبقه‌بندی‌شده)، به هدفی با </a:t>
            </a:r>
            <a:r>
              <a:rPr lang="fa-IR" sz="1196">
                <a:solidFill>
                  <a:schemeClr val="accent6">
                    <a:lumMod val="75000"/>
                  </a:schemeClr>
                </a:solidFill>
              </a:rPr>
              <a:t>ارزش</a:t>
            </a:r>
            <a:r>
              <a:rPr lang="fa-IR" sz="1196">
                <a:solidFill>
                  <a:srgbClr val="333333"/>
                </a:solidFill>
              </a:rPr>
              <a:t> </a:t>
            </a:r>
            <a:r>
              <a:rPr lang="fa-IR" sz="1196">
                <a:solidFill>
                  <a:schemeClr val="accent6">
                    <a:lumMod val="75000"/>
                  </a:schemeClr>
                </a:solidFill>
              </a:rPr>
              <a:t>بالا</a:t>
            </a:r>
            <a:r>
              <a:rPr lang="fa-IR" sz="1196">
                <a:solidFill>
                  <a:srgbClr val="333333"/>
                </a:solidFill>
              </a:rPr>
              <a:t> برای حملات سایبری تبدیل شده‌اند.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67493" y="2287229"/>
            <a:ext cx="3257468" cy="1047749"/>
          </a:xfrm>
          <a:prstGeom prst="roundRect">
            <a:avLst>
              <a:gd name="adj" fmla="val 14545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455272" y="2407459"/>
            <a:ext cx="881908" cy="55964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2" b="1">
                <a:solidFill>
                  <a:srgbClr val="001F3F"/>
                </a:solidFill>
              </a:rPr>
              <a:t>73%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85166" y="2946925"/>
            <a:ext cx="142212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325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افزایش حملات به دانشگاه‌ها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67113" y="2287229"/>
            <a:ext cx="3257468" cy="1047749"/>
          </a:xfrm>
          <a:prstGeom prst="roundRect">
            <a:avLst>
              <a:gd name="adj" fmla="val 14545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644472" y="2407459"/>
            <a:ext cx="902748" cy="55964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2" b="1">
                <a:solidFill>
                  <a:srgbClr val="001F3F"/>
                </a:solidFill>
              </a:rPr>
              <a:t>2.4M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9520" y="2946925"/>
            <a:ext cx="149265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rtl="1">
              <a:lnSpc>
                <a:spcPts val="1365"/>
              </a:lnSpc>
              <a:spcBef>
                <a:spcPts val="325"/>
              </a:spcBef>
            </a:pPr>
            <a:r>
              <a:rPr lang="fa-IR" sz="837">
                <a:solidFill>
                  <a:srgbClr val="333333"/>
                </a:solidFill>
              </a:rPr>
              <a:t>هزینه میانگین هر حادثه (دلار)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6733" y="2287229"/>
            <a:ext cx="3257468" cy="1047749"/>
          </a:xfrm>
          <a:prstGeom prst="roundRect">
            <a:avLst>
              <a:gd name="adj" fmla="val 14545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860924" y="2407459"/>
            <a:ext cx="869084" cy="55964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2" b="1">
                <a:solidFill>
                  <a:srgbClr val="001F3F"/>
                </a:solidFill>
              </a:rPr>
              <a:t>14 روز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2496" y="2946925"/>
            <a:ext cx="132594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325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میانگین زمان از کارافتادگی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67493" y="3827310"/>
            <a:ext cx="3257468" cy="12477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9304198" y="3996795"/>
            <a:ext cx="1683410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00020"/>
                </a:solidFill>
              </a:rPr>
              <a:t> اصول سه‌گانه امنیت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3693" y="4090075"/>
            <a:ext cx="209544" cy="209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57988" y="4497993"/>
            <a:ext cx="2838379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مثلث </a:t>
            </a:r>
            <a:r>
              <a:rPr sz="956" b="0" smtClean="0">
                <a:solidFill>
                  <a:srgbClr val="333333"/>
                </a:solidFill>
              </a:rPr>
              <a:t>CIA</a:t>
            </a:r>
            <a:r>
              <a:rPr lang="fa-IR" sz="956" b="0" smtClean="0">
                <a:solidFill>
                  <a:srgbClr val="333333"/>
                </a:solidFill>
              </a:rPr>
              <a:t>:‌ ‌</a:t>
            </a:r>
            <a:r>
              <a:rPr sz="956" b="0" smtClean="0">
                <a:solidFill>
                  <a:srgbClr val="333333"/>
                </a:solidFill>
              </a:rPr>
              <a:t>محرمانگی</a:t>
            </a:r>
            <a:r>
              <a:rPr sz="956" b="0">
                <a:solidFill>
                  <a:srgbClr val="333333"/>
                </a:solidFill>
              </a:rPr>
              <a:t>، یکپارچگی، در دسترس بودن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67113" y="3827310"/>
            <a:ext cx="3257468" cy="12477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221776" y="3996795"/>
            <a:ext cx="872290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00020"/>
                </a:solidFill>
              </a:rPr>
              <a:t> NGFW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60155" y="4497993"/>
            <a:ext cx="233583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بازرسی عمیق بسته‌ها (DPI) و کنترل برنامه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3827310"/>
            <a:ext cx="3257468" cy="12477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2028298" y="3996795"/>
            <a:ext cx="1229760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800020"/>
                </a:solidFill>
              </a:rPr>
              <a:t> Zero Trust 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785" y="4090075"/>
            <a:ext cx="266693" cy="2095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44495" y="4497993"/>
            <a:ext cx="195111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"هرگز اعتماد نکن، همیشه تأیید کن"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6858" y="4090075"/>
            <a:ext cx="209544" cy="20955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-1466867" y="6183084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859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753156" y="-19718"/>
            <a:ext cx="3481979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مبانی</a:t>
            </a:r>
            <a:r>
              <a:rPr lang="fa-IR" sz="2392" b="1" smtClean="0">
                <a:solidFill>
                  <a:srgbClr val="F5F5DC"/>
                </a:solidFill>
              </a:rPr>
              <a:t>:‌ ‌</a:t>
            </a:r>
            <a:r>
              <a:rPr sz="2392" b="1" smtClean="0">
                <a:solidFill>
                  <a:srgbClr val="F5F5DC"/>
                </a:solidFill>
              </a:rPr>
              <a:t>اصول </a:t>
            </a:r>
            <a:r>
              <a:rPr sz="2392" b="1">
                <a:solidFill>
                  <a:srgbClr val="F5F5DC"/>
                </a:solidFill>
              </a:rPr>
              <a:t>سه‌گانه 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6872" y="1262705"/>
            <a:ext cx="9458088" cy="34163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0000"/>
                </a:solidFill>
              </a:rPr>
              <a:t> سنگ بنای هر سیاست امنیتی، </a:t>
            </a:r>
            <a:r>
              <a:rPr sz="1196" b="1">
                <a:solidFill>
                  <a:srgbClr val="CC5500"/>
                </a:solidFill>
              </a:rPr>
              <a:t>مثلث CIA</a:t>
            </a:r>
            <a:r>
              <a:rPr sz="1196" b="0">
                <a:solidFill>
                  <a:srgbClr val="000000"/>
                </a:solidFill>
              </a:rPr>
              <a:t> است. این اصول اساسی امنیت اطلاعات، پایه‌های حفاظت از داده‌ها و سیستم‌ها را تشکیل می‌دهند.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6733" y="895350"/>
            <a:ext cx="1409664" cy="457200"/>
          </a:xfrm>
          <a:prstGeom prst="roundRect">
            <a:avLst>
              <a:gd name="adj" fmla="val 41662500"/>
            </a:avLst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27659" y="985193"/>
            <a:ext cx="1409664" cy="27751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00000"/>
                </a:solidFill>
              </a:rPr>
              <a:t> پایه‌های امنیت شبکه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8754" y="1057274"/>
            <a:ext cx="133346" cy="1333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62720" y="1975300"/>
            <a:ext cx="3362240" cy="3619499"/>
          </a:xfrm>
          <a:prstGeom prst="roundRect">
            <a:avLst>
              <a:gd name="adj" fmla="val 6798"/>
            </a:avLst>
          </a:prstGeom>
          <a:solidFill>
            <a:srgbClr val="FFFFFF"/>
          </a:solidFill>
          <a:ln w="41275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0715357" y="2375349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6802" y="2527749"/>
            <a:ext cx="238119" cy="266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05616" y="2231088"/>
            <a:ext cx="966868" cy="4314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000000"/>
                </a:solidFill>
              </a:rPr>
              <a:t>محرمانگی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2416" y="2588832"/>
            <a:ext cx="118006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1300"/>
              </a:spcAft>
            </a:pPr>
            <a:r>
              <a:rPr sz="956" b="0">
                <a:solidFill>
                  <a:srgbClr val="666666"/>
                </a:solidFill>
              </a:rPr>
              <a:t>Confidentiality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4446" y="3223075"/>
            <a:ext cx="152396" cy="152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97228" y="3150808"/>
            <a:ext cx="134197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دسترسی مجاز به داده‌ها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4446" y="3565975"/>
            <a:ext cx="152396" cy="15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09677" y="3493708"/>
            <a:ext cx="152952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رمزنگاری قوی (AES-256)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4446" y="3908875"/>
            <a:ext cx="152396" cy="152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94261" y="3836608"/>
            <a:ext cx="16449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کنترل دسترسی مبتنی بر نقش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57100" y="5086809"/>
            <a:ext cx="147822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975"/>
              </a:spcBef>
              <a:spcAft>
                <a:spcPts val="0"/>
              </a:spcAft>
            </a:pPr>
            <a:r>
              <a:rPr sz="837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666666"/>
                </a:solidFill>
              </a:rPr>
              <a:t> محافظت از داده‌های حساس 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53496" y="5166175"/>
            <a:ext cx="133346" cy="13334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409964" y="1975300"/>
            <a:ext cx="3362240" cy="3619499"/>
          </a:xfrm>
          <a:prstGeom prst="roundRect">
            <a:avLst>
              <a:gd name="adj" fmla="val 6798"/>
            </a:avLst>
          </a:prstGeom>
          <a:solidFill>
            <a:srgbClr val="FFFFFF"/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6972125" y="2375349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4521" y="2527749"/>
            <a:ext cx="266693" cy="2666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13681" y="2231088"/>
            <a:ext cx="915572" cy="4314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000000"/>
                </a:solidFill>
              </a:rPr>
              <a:t>یکپارچگی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2379" y="2588832"/>
            <a:ext cx="75687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1300"/>
              </a:spcAft>
            </a:pPr>
            <a:r>
              <a:rPr sz="956" b="0">
                <a:solidFill>
                  <a:srgbClr val="666666"/>
                </a:solidFill>
              </a:rPr>
              <a:t>Integrity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215" y="3223075"/>
            <a:ext cx="152396" cy="152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60783" y="3150808"/>
            <a:ext cx="113518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صحت و دقت داده‌ها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215" y="3565975"/>
            <a:ext cx="152396" cy="152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45699" y="3493708"/>
            <a:ext cx="154074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توابع هشینگ (SHA-256)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215" y="3908875"/>
            <a:ext cx="152396" cy="15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57953" y="3836608"/>
            <a:ext cx="93801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امضای دیجیتال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20988" y="5086809"/>
            <a:ext cx="156158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975"/>
              </a:spcBef>
              <a:spcAft>
                <a:spcPts val="0"/>
              </a:spcAft>
            </a:pPr>
            <a:r>
              <a:rPr sz="837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666666"/>
                </a:solidFill>
              </a:rPr>
              <a:t> جلوگیری از دستکاری غیرمجاز </a:t>
            </a: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264" y="5166175"/>
            <a:ext cx="133346" cy="13334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66733" y="1975300"/>
            <a:ext cx="3362240" cy="3619499"/>
          </a:xfrm>
          <a:prstGeom prst="roundRect">
            <a:avLst>
              <a:gd name="adj" fmla="val 6798"/>
            </a:avLst>
          </a:prstGeom>
          <a:solidFill>
            <a:srgbClr val="FFFFFF"/>
          </a:solidFill>
          <a:ln w="41275">
            <a:solidFill>
              <a:srgbClr val="CC5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3219369" y="2375349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1765" y="2527749"/>
            <a:ext cx="266693" cy="2666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62913" y="2231088"/>
            <a:ext cx="1523109" cy="4314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000000"/>
                </a:solidFill>
              </a:rPr>
              <a:t>در دسترس بودن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52818" y="2588832"/>
            <a:ext cx="93320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1300"/>
              </a:spcAft>
            </a:pPr>
            <a:r>
              <a:rPr sz="956" b="0">
                <a:solidFill>
                  <a:srgbClr val="666666"/>
                </a:solidFill>
              </a:rPr>
              <a:t>Availability</a:t>
            </a:r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459" y="3223075"/>
            <a:ext cx="152396" cy="1524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88323" y="3150808"/>
            <a:ext cx="136441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دسترسی مداوم به منابع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459" y="3565975"/>
            <a:ext cx="152396" cy="152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345511" y="3493708"/>
            <a:ext cx="119770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سیستم‌های پشتیبان</a:t>
            </a:r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459" y="3908875"/>
            <a:ext cx="152396" cy="1524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431979" y="3836608"/>
            <a:ext cx="112075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توزیع بار و افزونگی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08827" y="5086809"/>
            <a:ext cx="163051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975"/>
              </a:spcBef>
              <a:spcAft>
                <a:spcPts val="0"/>
              </a:spcAft>
            </a:pPr>
            <a:r>
              <a:rPr sz="837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666666"/>
                </a:solidFill>
              </a:rPr>
              <a:t> تضمین عملکرد پیوسته سیستم </a:t>
            </a:r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7508" y="5166175"/>
            <a:ext cx="133346" cy="1333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-1466867" y="6183084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859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667879" y="-19718"/>
            <a:ext cx="3857082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تضمین محرمانگی و یکپارچگی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7728" y="896085"/>
            <a:ext cx="6396238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امنیت داده‌ها نیازمند حفظ </a:t>
            </a:r>
            <a:r>
              <a:rPr sz="1196" b="1">
                <a:solidFill>
                  <a:srgbClr val="CC5500"/>
                </a:solidFill>
              </a:rPr>
              <a:t>محرمانگی</a:t>
            </a:r>
            <a:r>
              <a:rPr sz="1196" b="0">
                <a:solidFill>
                  <a:srgbClr val="333333"/>
                </a:solidFill>
              </a:rPr>
              <a:t> و </a:t>
            </a:r>
            <a:r>
              <a:rPr sz="1196" b="1">
                <a:solidFill>
                  <a:srgbClr val="CC5500"/>
                </a:solidFill>
              </a:rPr>
              <a:t>یکپارچگی</a:t>
            </a:r>
            <a:r>
              <a:rPr sz="1196" b="0">
                <a:solidFill>
                  <a:srgbClr val="333333"/>
                </a:solidFill>
              </a:rPr>
              <a:t> اطلاعات در تمام مراحل ذخیره‌سازی و انتقال است.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543050"/>
            <a:ext cx="5286242" cy="3105149"/>
          </a:xfrm>
          <a:prstGeom prst="roundRect">
            <a:avLst>
              <a:gd name="adj" fmla="val 7361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58148" y="1066799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78117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1904999"/>
            <a:ext cx="200019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25283" y="1816423"/>
            <a:ext cx="904351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محرمانگی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8492" y="2369947"/>
            <a:ext cx="1909625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رمزنگاری قوی (AES-256)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438400"/>
            <a:ext cx="171445" cy="171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9877" y="2741422"/>
            <a:ext cx="2238240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داده‌های ساکن (Data at Rest) 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809875"/>
            <a:ext cx="171445" cy="171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9181" y="3112897"/>
            <a:ext cx="1968936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پروتکل‌های امن TLS/SSL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3181350"/>
            <a:ext cx="171445" cy="171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72988" y="3484372"/>
            <a:ext cx="1645129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داده‌های در حال انتقال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3552825"/>
            <a:ext cx="171445" cy="1714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15626" y="4120957"/>
            <a:ext cx="217873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محافظت از دسترسی غیرمجاز به داده‌ها 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6347" y="4219575"/>
            <a:ext cx="152396" cy="1524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238719" y="4838699"/>
            <a:ext cx="5286242" cy="1114425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479358" y="5003628"/>
            <a:ext cx="804964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256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8638" y="5490333"/>
            <a:ext cx="114640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بیت طول کلید AES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1543050"/>
            <a:ext cx="5286242" cy="3105149"/>
          </a:xfrm>
          <a:prstGeom prst="roundRect">
            <a:avLst>
              <a:gd name="adj" fmla="val 7361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1714457" y="3505199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5200519" y="178117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341" y="1904999"/>
            <a:ext cx="228594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01387" y="1816423"/>
            <a:ext cx="856261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یکپارچگی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27365" y="2369947"/>
            <a:ext cx="2518766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توابع هشینگ رمزنگارانه (SHA-256)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312" y="2438400"/>
            <a:ext cx="171445" cy="171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46261" y="2741422"/>
            <a:ext cx="1399870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تأیید صحت داده‌ها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312" y="2809875"/>
            <a:ext cx="171445" cy="1714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00149" y="3112897"/>
            <a:ext cx="1245982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امضای دیجیتال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312" y="3181350"/>
            <a:ext cx="171445" cy="1714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87427" y="3484372"/>
            <a:ext cx="2058704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تضمین اصالت اسناد آکادمیک </a:t>
            </a: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312" y="3552825"/>
            <a:ext cx="171445" cy="1714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21198" y="4120957"/>
            <a:ext cx="220118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جلوگیری از دستکاری غیرمجاز اطلاعات </a:t>
            </a:r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361" y="4219575"/>
            <a:ext cx="152396" cy="1524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666733" y="4838699"/>
            <a:ext cx="5286242" cy="1114425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359946" y="5003628"/>
            <a:ext cx="1899815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SHA-256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53910" y="5490333"/>
            <a:ext cx="151188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الگوریتم هشینگ استاندارد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-1466867" y="6183084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859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7828" y="-19718"/>
            <a:ext cx="4227376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چالش</a:t>
            </a:r>
            <a:r>
              <a:rPr lang="fa-IR" sz="2392" b="1" smtClean="0">
                <a:solidFill>
                  <a:srgbClr val="F5F5DC"/>
                </a:solidFill>
              </a:rPr>
              <a:t>:‌ ‌</a:t>
            </a:r>
            <a:r>
              <a:rPr sz="2392" b="1" smtClean="0">
                <a:solidFill>
                  <a:srgbClr val="F5F5DC"/>
                </a:solidFill>
              </a:rPr>
              <a:t>تهدیدات </a:t>
            </a:r>
            <a:r>
              <a:rPr sz="2392" b="1">
                <a:solidFill>
                  <a:srgbClr val="F5F5DC"/>
                </a:solidFill>
              </a:rPr>
              <a:t>روزآمد سایبری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1236" y="1167331"/>
            <a:ext cx="8629222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چشم‌انداز تهدیدات به‌طور پیوسته تکامل می‌یابد. </a:t>
            </a:r>
            <a:r>
              <a:rPr sz="1196" b="1">
                <a:solidFill>
                  <a:srgbClr val="CC5500"/>
                </a:solidFill>
              </a:rPr>
              <a:t>باج‌افزارها</a:t>
            </a:r>
            <a:r>
              <a:rPr sz="1196" b="0">
                <a:solidFill>
                  <a:srgbClr val="333333"/>
                </a:solidFill>
              </a:rPr>
              <a:t> و </a:t>
            </a:r>
            <a:r>
              <a:rPr sz="1196" b="1">
                <a:solidFill>
                  <a:srgbClr val="CC5500"/>
                </a:solidFill>
              </a:rPr>
              <a:t>حملات APT</a:t>
            </a:r>
            <a:r>
              <a:rPr sz="1196" b="0">
                <a:solidFill>
                  <a:srgbClr val="333333"/>
                </a:solidFill>
              </a:rPr>
              <a:t> مهم‌ترین تهدیدات کنونی برای محیط‌های آکادمیک هستند.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890783"/>
            <a:ext cx="5286242" cy="3667124"/>
          </a:xfrm>
          <a:prstGeom prst="roundRect">
            <a:avLst>
              <a:gd name="adj" fmla="val 623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6381590" y="2033658"/>
            <a:ext cx="800079" cy="295274"/>
          </a:xfrm>
          <a:prstGeom prst="roundRect">
            <a:avLst>
              <a:gd name="adj" fmla="val 129032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504945" y="2036127"/>
            <a:ext cx="67672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1">
                <a:solidFill>
                  <a:srgbClr val="FFFFFF"/>
                </a:solidFill>
              </a:rPr>
              <a:t>تهدید اصلی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8719" y="1890783"/>
            <a:ext cx="5286242" cy="76199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10858228" y="2033658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8292963" y="2068906"/>
            <a:ext cx="242239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FFFFFF"/>
                </a:solidFill>
              </a:rPr>
              <a:t>باج‌افزارها (Ransomware)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214" y="2966625"/>
            <a:ext cx="4905252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1300"/>
              </a:spcAft>
            </a:pPr>
            <a:r>
              <a:rPr sz="1076" b="0">
                <a:solidFill>
                  <a:srgbClr val="333333"/>
                </a:solidFill>
              </a:rPr>
              <a:t>رمزگذاری داده‌های حیاتی پژوهشی و درخواست باج برای بازگرداندن دسترسی. دانشگاه‌ها به دلیل داده‌های حساس و عدم جایگزینی، اهداف باارزشی هستند.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24801" y="3828380"/>
            <a:ext cx="1409664" cy="380999"/>
          </a:xfrm>
          <a:prstGeom prst="roundRect">
            <a:avLst>
              <a:gd name="adj" fmla="val 30000"/>
            </a:avLst>
          </a:prstGeom>
          <a:solidFill>
            <a:srgbClr val="CC55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986772" y="3860887"/>
            <a:ext cx="109831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00000"/>
                </a:solidFill>
              </a:rPr>
              <a:t> رمزگذاری فایل‌ها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86822" y="3942680"/>
            <a:ext cx="133346" cy="1524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534186" y="3828380"/>
            <a:ext cx="1295367" cy="380999"/>
          </a:xfrm>
          <a:prstGeom prst="roundRect">
            <a:avLst>
              <a:gd name="adj" fmla="val 30000"/>
            </a:avLst>
          </a:prstGeom>
          <a:solidFill>
            <a:srgbClr val="CC55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658190" y="3860887"/>
            <a:ext cx="92198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00000"/>
                </a:solidFill>
              </a:rPr>
              <a:t> درخواست باج 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3811" y="3942680"/>
            <a:ext cx="171445" cy="1524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953276" y="4376808"/>
            <a:ext cx="2381190" cy="990599"/>
          </a:xfrm>
          <a:prstGeom prst="roundRect">
            <a:avLst>
              <a:gd name="adj" fmla="val 15384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9793486" y="4494111"/>
            <a:ext cx="700768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01F3F"/>
                </a:solidFill>
              </a:rPr>
              <a:t>71%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49403" y="4979353"/>
            <a:ext cx="78893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325"/>
              </a:spcBef>
              <a:spcAft>
                <a:spcPts val="0"/>
              </a:spcAft>
            </a:pPr>
            <a:r>
              <a:rPr sz="837" b="0">
                <a:solidFill>
                  <a:srgbClr val="666666"/>
                </a:solidFill>
              </a:rPr>
              <a:t>افزایش سالانه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29214" y="4376808"/>
            <a:ext cx="2381190" cy="990599"/>
          </a:xfrm>
          <a:prstGeom prst="roundRect">
            <a:avLst>
              <a:gd name="adj" fmla="val 15384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25341" y="4494111"/>
            <a:ext cx="788934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01F3F"/>
                </a:solidFill>
              </a:rPr>
              <a:t>۱۴ روز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9048" y="4979353"/>
            <a:ext cx="110152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325"/>
              </a:spcBef>
              <a:spcAft>
                <a:spcPts val="0"/>
              </a:spcAft>
            </a:pPr>
            <a:r>
              <a:rPr sz="837" b="0">
                <a:solidFill>
                  <a:srgbClr val="666666"/>
                </a:solidFill>
              </a:rPr>
              <a:t>میانگین از کارافتادگی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6733" y="1890783"/>
            <a:ext cx="5286242" cy="3667124"/>
          </a:xfrm>
          <a:prstGeom prst="roundRect">
            <a:avLst>
              <a:gd name="adj" fmla="val 623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666733" y="1890783"/>
            <a:ext cx="5286242" cy="761999"/>
          </a:xfrm>
          <a:prstGeom prst="rect">
            <a:avLst/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5286242" y="2033658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114" y="2157482"/>
            <a:ext cx="200019" cy="228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7294" y="2068906"/>
            <a:ext cx="1826077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FFFFFF"/>
                </a:solidFill>
              </a:rPr>
              <a:t>حملات هدفمند APT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28" y="2966625"/>
            <a:ext cx="4905252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1300"/>
              </a:spcAft>
            </a:pPr>
            <a:r>
              <a:rPr sz="1076" b="0">
                <a:solidFill>
                  <a:srgbClr val="333333"/>
                </a:solidFill>
              </a:rPr>
              <a:t>گروه‌های تهدید پیشرفته با هدف سرقت مالکیت فکری و جاسوسی بلندمدت از محیط‌های آکادمیک. این حملات اغلب ماه‌ها یا سال‌ها بدون شناسایی باقی می‌مانند.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14737" y="3828380"/>
            <a:ext cx="1247743" cy="380999"/>
          </a:xfrm>
          <a:prstGeom prst="roundRect">
            <a:avLst>
              <a:gd name="adj" fmla="val 30000"/>
            </a:avLst>
          </a:prstGeom>
          <a:solidFill>
            <a:srgbClr val="CC55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607147" y="3860887"/>
            <a:ext cx="90595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00000"/>
                </a:solidFill>
              </a:rPr>
              <a:t> سرقت داده‌ها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3886" y="3942680"/>
            <a:ext cx="114297" cy="1524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295567" y="3828380"/>
            <a:ext cx="1123921" cy="380999"/>
          </a:xfrm>
          <a:prstGeom prst="roundRect">
            <a:avLst>
              <a:gd name="adj" fmla="val 30000"/>
            </a:avLst>
          </a:prstGeom>
          <a:solidFill>
            <a:srgbClr val="CC55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3390793" y="3860887"/>
            <a:ext cx="77931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00000"/>
                </a:solidFill>
              </a:rPr>
              <a:t> نفوذ پنهان </a:t>
            </a:r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4697" y="3942680"/>
            <a:ext cx="190495" cy="15240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3381290" y="4376808"/>
            <a:ext cx="2381190" cy="990599"/>
          </a:xfrm>
          <a:prstGeom prst="roundRect">
            <a:avLst>
              <a:gd name="adj" fmla="val 15384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4107686" y="4494111"/>
            <a:ext cx="928396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01F3F"/>
                </a:solidFill>
              </a:rPr>
              <a:t>۲۴۰ روز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85858" y="4979353"/>
            <a:ext cx="117205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325"/>
              </a:spcBef>
              <a:spcAft>
                <a:spcPts val="0"/>
              </a:spcAft>
            </a:pPr>
            <a:r>
              <a:rPr sz="837" b="0">
                <a:solidFill>
                  <a:srgbClr val="666666"/>
                </a:solidFill>
              </a:rPr>
              <a:t>میانگین زمان شناسایی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57228" y="4376808"/>
            <a:ext cx="2381190" cy="990599"/>
          </a:xfrm>
          <a:prstGeom prst="roundRect">
            <a:avLst>
              <a:gd name="adj" fmla="val 15384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1667782" y="4494111"/>
            <a:ext cx="760080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01F3F"/>
                </a:solidFill>
              </a:rPr>
              <a:t>۸۵%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5917" y="4979353"/>
            <a:ext cx="104381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325"/>
              </a:spcBef>
              <a:spcAft>
                <a:spcPts val="0"/>
              </a:spcAft>
            </a:pPr>
            <a:r>
              <a:rPr sz="837" b="0" smtClean="0">
                <a:solidFill>
                  <a:srgbClr val="666666"/>
                </a:solidFill>
              </a:rPr>
              <a:t>هدف</a:t>
            </a:r>
            <a:r>
              <a:rPr lang="fa-IR" sz="837" b="0" smtClean="0">
                <a:solidFill>
                  <a:srgbClr val="666666"/>
                </a:solidFill>
              </a:rPr>
              <a:t>:‌ ‌</a:t>
            </a:r>
            <a:r>
              <a:rPr sz="837" b="0" smtClean="0">
                <a:solidFill>
                  <a:srgbClr val="666666"/>
                </a:solidFill>
              </a:rPr>
              <a:t>مالکیت </a:t>
            </a:r>
            <a:r>
              <a:rPr sz="837" b="0">
                <a:solidFill>
                  <a:srgbClr val="666666"/>
                </a:solidFill>
              </a:rPr>
              <a:t>فکری</a:t>
            </a:r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>
            <a:alphaModFix/>
            <a:biLevel thresh="25000"/>
          </a:blip>
          <a:stretch>
            <a:fillRect/>
          </a:stretch>
        </p:blipFill>
        <p:spPr>
          <a:xfrm>
            <a:off x="10926091" y="2134041"/>
            <a:ext cx="321462" cy="25717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627173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-17573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657908" y="-19718"/>
            <a:ext cx="3510833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آسیب‌پذیری</a:t>
            </a:r>
            <a:r>
              <a:rPr lang="fa-IR" sz="2392" b="1" smtClean="0">
                <a:solidFill>
                  <a:srgbClr val="F5F5DC"/>
                </a:solidFill>
              </a:rPr>
              <a:t>:‌ ‌</a:t>
            </a:r>
            <a:r>
              <a:rPr sz="2392" b="1" smtClean="0">
                <a:solidFill>
                  <a:srgbClr val="F5F5DC"/>
                </a:solidFill>
              </a:rPr>
              <a:t>عامل </a:t>
            </a:r>
            <a:r>
              <a:rPr sz="2392" b="1">
                <a:solidFill>
                  <a:srgbClr val="F5F5DC"/>
                </a:solidFill>
              </a:rPr>
              <a:t>انسانی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6356" y="659372"/>
            <a:ext cx="6578981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CC5500"/>
                </a:solidFill>
              </a:rPr>
              <a:t>مهندسی اجتماعی</a:t>
            </a:r>
            <a:r>
              <a:rPr sz="1196" b="0">
                <a:solidFill>
                  <a:srgbClr val="333333"/>
                </a:solidFill>
              </a:rPr>
              <a:t> و </a:t>
            </a:r>
            <a:r>
              <a:rPr sz="1196" b="1">
                <a:solidFill>
                  <a:srgbClr val="CC5500"/>
                </a:solidFill>
              </a:rPr>
              <a:t>حملات فیشینگ</a:t>
            </a:r>
            <a:r>
              <a:rPr sz="1196" b="0">
                <a:solidFill>
                  <a:srgbClr val="333333"/>
                </a:solidFill>
              </a:rPr>
              <a:t>، ضعیف‌ترین حلقه امنیتی یعنی عامل انسانی را هدف قرار می‌دهند.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189639"/>
            <a:ext cx="5286242" cy="3105149"/>
          </a:xfrm>
          <a:prstGeom prst="roundRect">
            <a:avLst>
              <a:gd name="adj" fmla="val 7361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58148" y="829299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427763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7278" y="1551588"/>
            <a:ext cx="257168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73236" y="1463012"/>
            <a:ext cx="1356397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حملات فیشینگ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6838" y="2004661"/>
            <a:ext cx="1294072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ایمیل‌های جعلی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084989"/>
            <a:ext cx="171445" cy="171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6838" y="2376136"/>
            <a:ext cx="1462388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صفحات ورود تقلبی 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456464"/>
            <a:ext cx="171445" cy="171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6838" y="2747611"/>
            <a:ext cx="1589025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سرقت اعتبار دسترسی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827939"/>
            <a:ext cx="171445" cy="171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6838" y="3119086"/>
            <a:ext cx="2420984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Spear Phishing علیه هیئت علمی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3199414"/>
            <a:ext cx="171445" cy="1714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93538" y="3708171"/>
            <a:ext cx="285520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۹۵% حملات سایبری از طریق فیشینگ آغاز می‌شوند 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6347" y="3866164"/>
            <a:ext cx="152396" cy="1524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238719" y="4433772"/>
            <a:ext cx="5286242" cy="1114425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416039" y="4598701"/>
            <a:ext cx="931602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91%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4155" y="5085406"/>
            <a:ext cx="251536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موفقیت حملات فیشینگ در محیط‌های آکادمیک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1189639"/>
            <a:ext cx="5286242" cy="3105149"/>
          </a:xfrm>
          <a:prstGeom prst="roundRect">
            <a:avLst>
              <a:gd name="adj" fmla="val 7361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1714457" y="3151788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5200519" y="1427763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3866" y="1551588"/>
            <a:ext cx="200019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37745" y="1463012"/>
            <a:ext cx="151990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مهندسی اجتماعی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4852" y="2004661"/>
            <a:ext cx="1791003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استفاده از اعتماد کاربران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312" y="2084989"/>
            <a:ext cx="171445" cy="171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04852" y="2376136"/>
            <a:ext cx="1314912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ایجاد فشار روانی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312" y="2456464"/>
            <a:ext cx="171445" cy="1714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04852" y="2747611"/>
            <a:ext cx="1648336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جعل هویت افراد معتبر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312" y="2827939"/>
            <a:ext cx="171445" cy="1714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4852" y="3119086"/>
            <a:ext cx="1954509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دسترسی به سرورهای کلیدی </a:t>
            </a: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312" y="3199414"/>
            <a:ext cx="171445" cy="1714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04852" y="3708171"/>
            <a:ext cx="249292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عامل </a:t>
            </a:r>
            <a:r>
              <a:rPr sz="956" b="0" smtClean="0">
                <a:solidFill>
                  <a:srgbClr val="666666"/>
                </a:solidFill>
              </a:rPr>
              <a:t>انسانی</a:t>
            </a:r>
            <a:r>
              <a:rPr lang="fa-IR" sz="956" b="0" smtClean="0">
                <a:solidFill>
                  <a:srgbClr val="666666"/>
                </a:solidFill>
              </a:rPr>
              <a:t>:‌ ‌</a:t>
            </a:r>
            <a:r>
              <a:rPr sz="956" b="0" smtClean="0">
                <a:solidFill>
                  <a:srgbClr val="666666"/>
                </a:solidFill>
              </a:rPr>
              <a:t>ضعیف‌ترین </a:t>
            </a:r>
            <a:r>
              <a:rPr sz="956" b="0">
                <a:solidFill>
                  <a:srgbClr val="666666"/>
                </a:solidFill>
              </a:rPr>
              <a:t>حلقه زنجیر امنیتی </a:t>
            </a:r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361" y="3866164"/>
            <a:ext cx="152396" cy="1524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666733" y="4433772"/>
            <a:ext cx="5286242" cy="1114425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641273" y="4598701"/>
            <a:ext cx="1337161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۳۰ ثانیه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43916" y="5085406"/>
            <a:ext cx="193187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میانگین زمان لازم برای فریب کاربران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477238" y="573869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48683" y="5910148"/>
            <a:ext cx="228594" cy="228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63658" y="6360292"/>
            <a:ext cx="80817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ایمیل فیشینگ</a:t>
            </a:r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24720" y="5990184"/>
            <a:ext cx="274320" cy="304808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7362640" y="573869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81710" y="5910148"/>
            <a:ext cx="142871" cy="2286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346843" y="6360292"/>
            <a:ext cx="61260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کلیک کاربر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0123" y="5990184"/>
            <a:ext cx="274320" cy="304808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4257568" y="573869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9014" y="5910148"/>
            <a:ext cx="228594" cy="228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194529" y="6360292"/>
            <a:ext cx="69756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سرقت اعتبار</a:t>
            </a:r>
          </a:p>
        </p:txBody>
      </p: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5051" y="5990184"/>
            <a:ext cx="274320" cy="304808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142971" y="573869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4417" y="5910148"/>
            <a:ext cx="228594" cy="2286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69325" y="6360292"/>
            <a:ext cx="918778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دسترسی غیرمجاز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>
          <a:xfrm>
            <a:off x="-571005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859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00779" y="-19718"/>
            <a:ext cx="3491597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زیرساخت </a:t>
            </a:r>
            <a:r>
              <a:rPr sz="2392" b="1" smtClean="0">
                <a:solidFill>
                  <a:srgbClr val="F5F5DC"/>
                </a:solidFill>
              </a:rPr>
              <a:t>دفاعی</a:t>
            </a:r>
            <a:r>
              <a:rPr lang="fa-IR" sz="2392" b="1" smtClean="0">
                <a:solidFill>
                  <a:srgbClr val="F5F5DC"/>
                </a:solidFill>
              </a:rPr>
              <a:t>:‌ ‌</a:t>
            </a:r>
            <a:r>
              <a:rPr sz="2392" b="1" smtClean="0">
                <a:solidFill>
                  <a:srgbClr val="F5F5DC"/>
                </a:solidFill>
              </a:rPr>
              <a:t>NGFW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2675" y="819598"/>
            <a:ext cx="7946343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دیوار آتش </a:t>
            </a:r>
            <a:r>
              <a:rPr sz="1196" b="1">
                <a:solidFill>
                  <a:srgbClr val="CC5500"/>
                </a:solidFill>
              </a:rPr>
              <a:t>نسل بعدی (NGFW)</a:t>
            </a:r>
            <a:r>
              <a:rPr sz="1196" b="0">
                <a:solidFill>
                  <a:srgbClr val="333333"/>
                </a:solidFill>
              </a:rPr>
              <a:t> یک گام فراتر از فایروال‌های سنتی است که ترافیک را تا </a:t>
            </a:r>
            <a:r>
              <a:rPr sz="1196" b="1">
                <a:solidFill>
                  <a:srgbClr val="CC5500"/>
                </a:solidFill>
              </a:rPr>
              <a:t>لایه کاربرد (Layer 7)</a:t>
            </a:r>
            <a:r>
              <a:rPr sz="1196" b="0">
                <a:solidFill>
                  <a:srgbClr val="333333"/>
                </a:solidFill>
              </a:rPr>
              <a:t> بررسی می‌کند.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446798"/>
            <a:ext cx="5286242" cy="5200650"/>
          </a:xfrm>
          <a:prstGeom prst="roundRect">
            <a:avLst>
              <a:gd name="adj" fmla="val 4395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58148" y="1066799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684922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6327" y="1808747"/>
            <a:ext cx="228594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8747" y="1720171"/>
            <a:ext cx="183088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دیوار آتش نسل بعدی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9085" y="2261820"/>
            <a:ext cx="1592231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بررسی ترافیک تا لایه 7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342148"/>
            <a:ext cx="171445" cy="171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3252" y="2633295"/>
            <a:ext cx="2998064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شناسایی تهدیدات پنهان در HTTP/HTTPS 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713623"/>
            <a:ext cx="171445" cy="171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80695" y="3004770"/>
            <a:ext cx="1800621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فیلتر کردن محتوای مخرب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3085098"/>
            <a:ext cx="171445" cy="171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98328" y="3376245"/>
            <a:ext cx="1782988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کنترل برنامه‌های کاربردی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3456573"/>
            <a:ext cx="171445" cy="17145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476838" y="3818523"/>
            <a:ext cx="4771905" cy="466724"/>
          </a:xfrm>
          <a:prstGeom prst="roundRect">
            <a:avLst>
              <a:gd name="adj" fmla="val 24489"/>
            </a:avLst>
          </a:prstGeom>
          <a:solidFill>
            <a:srgbClr val="001F3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476838" y="3893893"/>
            <a:ext cx="288566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520"/>
              </a:spcAft>
            </a:pPr>
            <a:r>
              <a:rPr sz="956" b="0">
                <a:solidFill>
                  <a:srgbClr val="FFFFFF"/>
                </a:solidFill>
              </a:rPr>
              <a:t> لایه </a:t>
            </a:r>
            <a:r>
              <a:rPr sz="956" b="0" smtClean="0">
                <a:solidFill>
                  <a:srgbClr val="FFFFFF"/>
                </a:solidFill>
              </a:rPr>
              <a:t>7</a:t>
            </a:r>
            <a:r>
              <a:rPr lang="fa-IR" sz="956" b="0" smtClean="0">
                <a:solidFill>
                  <a:srgbClr val="FFFFFF"/>
                </a:solidFill>
              </a:rPr>
              <a:t>:‌ ‌</a:t>
            </a:r>
            <a:r>
              <a:rPr sz="956" b="0" smtClean="0">
                <a:solidFill>
                  <a:srgbClr val="FFFFFF"/>
                </a:solidFill>
              </a:rPr>
              <a:t>کاربرد </a:t>
            </a:r>
            <a:r>
              <a:rPr sz="956" b="0">
                <a:solidFill>
                  <a:srgbClr val="FFFFFF"/>
                </a:solidFill>
              </a:rPr>
              <a:t>(Application) </a:t>
            </a:r>
            <a:r>
              <a:rPr sz="837" b="0">
                <a:solidFill>
                  <a:srgbClr val="FFFFFF"/>
                </a:solidFill>
              </a:rPr>
              <a:t>HTTP, HTTPS, FTP</a:t>
            </a:r>
            <a:r>
              <a:rPr sz="956"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91135" y="3932823"/>
            <a:ext cx="1266793" cy="238124"/>
          </a:xfrm>
          <a:prstGeom prst="roundRect">
            <a:avLst>
              <a:gd name="adj" fmla="val 9600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6476838" y="4361448"/>
            <a:ext cx="4771905" cy="466724"/>
          </a:xfrm>
          <a:prstGeom prst="roundRect">
            <a:avLst>
              <a:gd name="adj" fmla="val 24489"/>
            </a:avLst>
          </a:prstGeom>
          <a:solidFill>
            <a:srgbClr val="001F3F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476838" y="4436818"/>
            <a:ext cx="225087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520"/>
              </a:spcAft>
            </a:pPr>
            <a:r>
              <a:rPr sz="956" b="0">
                <a:solidFill>
                  <a:srgbClr val="FFFFFF"/>
                </a:solidFill>
              </a:rPr>
              <a:t> لایه </a:t>
            </a:r>
            <a:r>
              <a:rPr sz="956" b="0" smtClean="0">
                <a:solidFill>
                  <a:srgbClr val="FFFFFF"/>
                </a:solidFill>
              </a:rPr>
              <a:t>4</a:t>
            </a:r>
            <a:r>
              <a:rPr lang="fa-IR" sz="956" b="0" smtClean="0">
                <a:solidFill>
                  <a:srgbClr val="FFFFFF"/>
                </a:solidFill>
              </a:rPr>
              <a:t>:‌ ‌</a:t>
            </a:r>
            <a:r>
              <a:rPr sz="956" b="0" smtClean="0">
                <a:solidFill>
                  <a:srgbClr val="FFFFFF"/>
                </a:solidFill>
              </a:rPr>
              <a:t>انتقال </a:t>
            </a:r>
            <a:r>
              <a:rPr sz="956" b="0">
                <a:solidFill>
                  <a:srgbClr val="FFFFFF"/>
                </a:solidFill>
              </a:rPr>
              <a:t>(Transport) </a:t>
            </a:r>
            <a:r>
              <a:rPr sz="837" b="0">
                <a:solidFill>
                  <a:srgbClr val="FFFFFF"/>
                </a:solidFill>
              </a:rPr>
              <a:t>TCP, UDP</a:t>
            </a:r>
            <a:r>
              <a:rPr sz="956"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91135" y="4475748"/>
            <a:ext cx="704832" cy="238124"/>
          </a:xfrm>
          <a:prstGeom prst="roundRect">
            <a:avLst>
              <a:gd name="adj" fmla="val 9600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6476838" y="4904373"/>
            <a:ext cx="4771905" cy="466724"/>
          </a:xfrm>
          <a:prstGeom prst="roundRect">
            <a:avLst>
              <a:gd name="adj" fmla="val 24489"/>
            </a:avLst>
          </a:prstGeom>
          <a:solidFill>
            <a:srgbClr val="001F3F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476838" y="4979743"/>
            <a:ext cx="170585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520"/>
              </a:spcAft>
            </a:pPr>
            <a:r>
              <a:rPr sz="956" b="0">
                <a:solidFill>
                  <a:srgbClr val="FFFFFF"/>
                </a:solidFill>
              </a:rPr>
              <a:t> لایه </a:t>
            </a:r>
            <a:r>
              <a:rPr sz="956" b="0" smtClean="0">
                <a:solidFill>
                  <a:srgbClr val="FFFFFF"/>
                </a:solidFill>
              </a:rPr>
              <a:t>3</a:t>
            </a:r>
            <a:r>
              <a:rPr lang="fa-IR" sz="956" b="0" smtClean="0">
                <a:solidFill>
                  <a:srgbClr val="FFFFFF"/>
                </a:solidFill>
              </a:rPr>
              <a:t>:‌ ‌</a:t>
            </a:r>
            <a:r>
              <a:rPr sz="956" b="0" smtClean="0">
                <a:solidFill>
                  <a:srgbClr val="FFFFFF"/>
                </a:solidFill>
              </a:rPr>
              <a:t>شبکه </a:t>
            </a:r>
            <a:r>
              <a:rPr sz="956" b="0">
                <a:solidFill>
                  <a:srgbClr val="FFFFFF"/>
                </a:solidFill>
              </a:rPr>
              <a:t>(Network) </a:t>
            </a:r>
            <a:r>
              <a:rPr sz="837" b="0">
                <a:solidFill>
                  <a:srgbClr val="FFFFFF"/>
                </a:solidFill>
              </a:rPr>
              <a:t>IP</a:t>
            </a:r>
            <a:r>
              <a:rPr sz="956"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135" y="5018673"/>
            <a:ext cx="276218" cy="238124"/>
          </a:xfrm>
          <a:prstGeom prst="roundRect">
            <a:avLst>
              <a:gd name="adj" fmla="val 9600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8877315" y="6138103"/>
            <a:ext cx="229415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محافظت پیشرفته در برابر تهدیدات مدرن 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6347" y="6218823"/>
            <a:ext cx="152396" cy="1524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666733" y="1446798"/>
            <a:ext cx="5286242" cy="3895724"/>
          </a:xfrm>
          <a:prstGeom prst="roundRect">
            <a:avLst>
              <a:gd name="adj" fmla="val 5867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1714457" y="4199522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5200519" y="1684922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3098522" y="1720171"/>
            <a:ext cx="195912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مقایسه با فایروال سنتی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7578" y="4833179"/>
            <a:ext cx="221240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</a:t>
            </a:r>
            <a:r>
              <a:rPr sz="956" b="0" smtClean="0">
                <a:solidFill>
                  <a:srgbClr val="666666"/>
                </a:solidFill>
              </a:rPr>
              <a:t>NGFW</a:t>
            </a:r>
            <a:r>
              <a:rPr lang="fa-IR" sz="956" b="0" smtClean="0">
                <a:solidFill>
                  <a:srgbClr val="666666"/>
                </a:solidFill>
              </a:rPr>
              <a:t>:‌ ‌</a:t>
            </a:r>
            <a:r>
              <a:rPr sz="956" b="0" smtClean="0">
                <a:solidFill>
                  <a:srgbClr val="666666"/>
                </a:solidFill>
              </a:rPr>
              <a:t>70</a:t>
            </a:r>
            <a:r>
              <a:rPr sz="956" b="0">
                <a:solidFill>
                  <a:srgbClr val="666666"/>
                </a:solidFill>
              </a:rPr>
              <a:t>% تشخیص بهتر تهدیدات </a:t>
            </a: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361" y="4913897"/>
            <a:ext cx="152396" cy="15240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885533" y="2491119"/>
            <a:ext cx="4954953" cy="1136904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2542147" y="2661900"/>
            <a:ext cx="1786858" cy="50834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Layer 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2675" y="3161605"/>
            <a:ext cx="2526765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بازرسی عمیق بسته‌ها (DPI) در لایه کاربرد</a:t>
            </a:r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24341" y="1808747"/>
            <a:ext cx="228594" cy="228600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-571005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859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722382" y="-19718"/>
            <a:ext cx="3802579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قابلیت‌های پیشرفته NGFW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010" y="819598"/>
            <a:ext cx="9297673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NGFW با قابلیت‌های پیشرفته مانند </a:t>
            </a:r>
            <a:r>
              <a:rPr sz="1196" b="1">
                <a:solidFill>
                  <a:srgbClr val="CC5500"/>
                </a:solidFill>
              </a:rPr>
              <a:t>بازرسی عمیق بسته‌ها</a:t>
            </a:r>
            <a:r>
              <a:rPr sz="1196" b="0">
                <a:solidFill>
                  <a:srgbClr val="333333"/>
                </a:solidFill>
              </a:rPr>
              <a:t>، </a:t>
            </a:r>
            <a:r>
              <a:rPr sz="1196" b="1">
                <a:solidFill>
                  <a:srgbClr val="CC5500"/>
                </a:solidFill>
              </a:rPr>
              <a:t>سیستم جلوگیری از نفوذ</a:t>
            </a:r>
            <a:r>
              <a:rPr sz="1196" b="0">
                <a:solidFill>
                  <a:srgbClr val="333333"/>
                </a:solidFill>
              </a:rPr>
              <a:t> و </a:t>
            </a:r>
            <a:r>
              <a:rPr sz="1196" b="1">
                <a:solidFill>
                  <a:srgbClr val="CC5500"/>
                </a:solidFill>
              </a:rPr>
              <a:t>کنترل برنامه</a:t>
            </a:r>
            <a:r>
              <a:rPr sz="1196" b="0">
                <a:solidFill>
                  <a:srgbClr val="333333"/>
                </a:solidFill>
              </a:rPr>
              <a:t>، امنیت شبکه را به سطح جدیدی ارتقا می‌دهد.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6047" y="1543050"/>
            <a:ext cx="3428914" cy="3333749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572485" y="1066799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148766" y="1634409"/>
            <a:ext cx="904852" cy="295274"/>
          </a:xfrm>
          <a:prstGeom prst="roundRect">
            <a:avLst>
              <a:gd name="adj" fmla="val 129032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319186" y="1636878"/>
            <a:ext cx="73443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1">
                <a:solidFill>
                  <a:srgbClr val="FFFFFF"/>
                </a:solidFill>
              </a:rPr>
              <a:t>پیشرفته‌ترین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762980" y="1913856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2066256"/>
            <a:ext cx="266693" cy="266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34106" y="1996729"/>
            <a:ext cx="1786002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بازرسی عمیق بسته‌ها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86542" y="2685568"/>
            <a:ext cx="3047923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1300"/>
              </a:spcAft>
            </a:pPr>
            <a:r>
              <a:rPr sz="1076" b="0">
                <a:solidFill>
                  <a:srgbClr val="333333"/>
                </a:solidFill>
              </a:rPr>
              <a:t>تحلیل محتوای واقعی ترافیک شبکه برای شناسایی تهدیدات پنهان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2070" y="3476624"/>
            <a:ext cx="152396" cy="15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84926" y="3394833"/>
            <a:ext cx="130189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بررسی محتوای بسته‌ها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2070" y="3819524"/>
            <a:ext cx="152396" cy="15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3555" y="3737732"/>
            <a:ext cx="139326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شناسایی الگوهای مخرب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2070" y="4162424"/>
            <a:ext cx="152396" cy="152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85541" y="4080632"/>
            <a:ext cx="140128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تحلیل پروتکل‌های لایه 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86542" y="4610099"/>
            <a:ext cx="3047923" cy="76200"/>
          </a:xfrm>
          <a:prstGeom prst="roundRect">
            <a:avLst>
              <a:gd name="adj" fmla="val 100000"/>
            </a:avLst>
          </a:prstGeom>
          <a:solidFill>
            <a:srgbClr val="00000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8591335" y="4610099"/>
            <a:ext cx="2743131" cy="76200"/>
          </a:xfrm>
          <a:prstGeom prst="roundRect">
            <a:avLst>
              <a:gd name="adj" fmla="val 10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4381390" y="1543050"/>
            <a:ext cx="3428914" cy="3333749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5067173" y="4019549"/>
            <a:ext cx="1142971" cy="11430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4524261" y="1685925"/>
            <a:ext cx="533386" cy="295274"/>
          </a:xfrm>
          <a:prstGeom prst="roundRect">
            <a:avLst>
              <a:gd name="adj" fmla="val 129032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648624" y="1688394"/>
            <a:ext cx="40902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1">
                <a:solidFill>
                  <a:srgbClr val="FFFFFF"/>
                </a:solidFill>
              </a:rPr>
              <a:t>حیاتی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48323" y="1913856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719" y="2066256"/>
            <a:ext cx="266693" cy="2666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70983" y="1996729"/>
            <a:ext cx="203446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سیستم جلوگیری از نفوذ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1885" y="2685568"/>
            <a:ext cx="3047923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1300"/>
              </a:spcAft>
            </a:pPr>
            <a:r>
              <a:rPr sz="1076" b="0">
                <a:solidFill>
                  <a:srgbClr val="333333"/>
                </a:solidFill>
              </a:rPr>
              <a:t>شناسایی و مسدودسازی الگوهای حمله شناخته‌شده در زمان واقعی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413" y="3476624"/>
            <a:ext cx="152396" cy="152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43632" y="3394833"/>
            <a:ext cx="142853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تشخیص حملات روز صفر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413" y="3819524"/>
            <a:ext cx="152396" cy="15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87152" y="3737732"/>
            <a:ext cx="168501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مسدودسازی خودکار تهدیدات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413" y="4162424"/>
            <a:ext cx="152396" cy="152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885924" y="4080632"/>
            <a:ext cx="148624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به‌روزرسانی هوشمند امضا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71885" y="4610099"/>
            <a:ext cx="3047923" cy="76200"/>
          </a:xfrm>
          <a:prstGeom prst="roundRect">
            <a:avLst>
              <a:gd name="adj" fmla="val 100000"/>
            </a:avLst>
          </a:prstGeom>
          <a:solidFill>
            <a:srgbClr val="00000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5029074" y="4610099"/>
            <a:ext cx="2590735" cy="76200"/>
          </a:xfrm>
          <a:prstGeom prst="roundRect">
            <a:avLst>
              <a:gd name="adj" fmla="val 10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7" name="Rounded Rectangle 36"/>
          <p:cNvSpPr/>
          <p:nvPr/>
        </p:nvSpPr>
        <p:spPr>
          <a:xfrm>
            <a:off x="666733" y="1543050"/>
            <a:ext cx="3428914" cy="3333749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8" name="Rounded Rectangle 37"/>
          <p:cNvSpPr/>
          <p:nvPr/>
        </p:nvSpPr>
        <p:spPr>
          <a:xfrm>
            <a:off x="1828754" y="4019549"/>
            <a:ext cx="1238219" cy="1238249"/>
          </a:xfrm>
          <a:prstGeom prst="roundRect">
            <a:avLst>
              <a:gd name="adj" fmla="val 50000"/>
            </a:avLst>
          </a:prstGeom>
          <a:solidFill>
            <a:srgbClr val="CC550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809604" y="1685925"/>
            <a:ext cx="600059" cy="295274"/>
          </a:xfrm>
          <a:prstGeom prst="roundRect">
            <a:avLst>
              <a:gd name="adj" fmla="val 129032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923696" y="1688394"/>
            <a:ext cx="485967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1">
                <a:solidFill>
                  <a:srgbClr val="FFFFFF"/>
                </a:solidFill>
              </a:rPr>
              <a:t>ضروری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333666" y="1913856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963" y="2066256"/>
            <a:ext cx="333366" cy="26669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86069" y="1996729"/>
            <a:ext cx="110472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کنترل برنامه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7228" y="2685568"/>
            <a:ext cx="3047923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1300"/>
              </a:spcAft>
            </a:pPr>
            <a:r>
              <a:rPr sz="1076" b="0">
                <a:solidFill>
                  <a:srgbClr val="333333"/>
                </a:solidFill>
              </a:rPr>
              <a:t>اعمال سیاست‌های دقیق دسترسی بر اساس نوع نرم‌افزارها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756" y="3476624"/>
            <a:ext cx="152396" cy="1524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084704" y="3394833"/>
            <a:ext cx="157280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شناسایی بیش از 3000 برنامه</a:t>
            </a:r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756" y="3819524"/>
            <a:ext cx="152396" cy="1524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320346" y="3737732"/>
            <a:ext cx="133716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محدودسازی پهنای باند</a:t>
            </a:r>
          </a:p>
        </p:txBody>
      </p:sp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756" y="4162424"/>
            <a:ext cx="152396" cy="1524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222562" y="4080632"/>
            <a:ext cx="143494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اولویت‌بندی ترافیک حیاتی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7228" y="4610099"/>
            <a:ext cx="3047923" cy="76200"/>
          </a:xfrm>
          <a:prstGeom prst="roundRect">
            <a:avLst>
              <a:gd name="adj" fmla="val 100000"/>
            </a:avLst>
          </a:prstGeom>
          <a:solidFill>
            <a:srgbClr val="00000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2" name="Rounded Rectangle 51"/>
          <p:cNvSpPr/>
          <p:nvPr/>
        </p:nvSpPr>
        <p:spPr>
          <a:xfrm>
            <a:off x="1009624" y="4610099"/>
            <a:ext cx="2895527" cy="76200"/>
          </a:xfrm>
          <a:prstGeom prst="roundRect">
            <a:avLst>
              <a:gd name="adj" fmla="val 100000"/>
            </a:avLst>
          </a:prstGeom>
          <a:solidFill>
            <a:srgbClr val="CC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3" name="Rounded Rectangle 52"/>
          <p:cNvSpPr/>
          <p:nvPr/>
        </p:nvSpPr>
        <p:spPr>
          <a:xfrm>
            <a:off x="8029374" y="5067299"/>
            <a:ext cx="3495587" cy="1114425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9320183" y="5232228"/>
            <a:ext cx="913968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90%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853709" y="5718933"/>
            <a:ext cx="184691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کارایی DPI در شناسایی تهدیدات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352816" y="5067299"/>
            <a:ext cx="3495587" cy="1114425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5399969" y="5232228"/>
            <a:ext cx="1401281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0.5 ثانیه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61497" y="5718933"/>
            <a:ext cx="147822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میانگین زمان واکنش IPS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66733" y="5067299"/>
            <a:ext cx="3495587" cy="1114425"/>
          </a:xfrm>
          <a:prstGeom prst="roundRect">
            <a:avLst>
              <a:gd name="adj" fmla="val 2051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876591" y="5232228"/>
            <a:ext cx="1075871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3000+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55990" y="5718933"/>
            <a:ext cx="171707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تعداد برنامه‌های قابل شناسایی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>
          <a:xfrm>
            <a:off x="-571005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859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19729" y="-19718"/>
            <a:ext cx="4227376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5F5DC"/>
                </a:solidFill>
              </a:rPr>
              <a:t>معماری </a:t>
            </a:r>
            <a:r>
              <a:rPr sz="2392" b="1" smtClean="0">
                <a:solidFill>
                  <a:srgbClr val="F5F5DC"/>
                </a:solidFill>
              </a:rPr>
              <a:t>استراتژیک</a:t>
            </a:r>
            <a:r>
              <a:rPr lang="fa-IR" sz="2392" b="1" smtClean="0">
                <a:solidFill>
                  <a:srgbClr val="F5F5DC"/>
                </a:solidFill>
              </a:rPr>
              <a:t>:‌ ‌</a:t>
            </a:r>
            <a:r>
              <a:rPr sz="2392" b="1" smtClean="0">
                <a:solidFill>
                  <a:srgbClr val="F5F5DC"/>
                </a:solidFill>
              </a:rPr>
              <a:t>اعتماد </a:t>
            </a:r>
            <a:r>
              <a:rPr sz="2392" b="1">
                <a:solidFill>
                  <a:srgbClr val="F5F5DC"/>
                </a:solidFill>
              </a:rPr>
              <a:t>صفر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758" y="971998"/>
            <a:ext cx="11502189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 rtl="1">
              <a:lnSpc>
                <a:spcPts val="2080"/>
              </a:lnSpc>
              <a:spcBef>
                <a:spcPts val="0"/>
              </a:spcBef>
              <a:spcAft>
                <a:spcPts val="1300"/>
              </a:spcAft>
            </a:pPr>
            <a:r>
              <a:rPr sz="1196" b="0">
                <a:solidFill>
                  <a:srgbClr val="333333"/>
                </a:solidFill>
              </a:rPr>
              <a:t> مدل امنیتی </a:t>
            </a:r>
            <a:r>
              <a:rPr sz="1196" b="1">
                <a:solidFill>
                  <a:srgbClr val="CC5500"/>
                </a:solidFill>
              </a:rPr>
              <a:t>اعتماد صفر (Zero Trust)</a:t>
            </a:r>
            <a:r>
              <a:rPr sz="1196" b="0">
                <a:solidFill>
                  <a:srgbClr val="333333"/>
                </a:solidFill>
              </a:rPr>
              <a:t>، فرض اعتماد ضمنی به شبکه داخلی را به‌طور کلی حذف می‌کند. این مدل بر اساس اصل </a:t>
            </a:r>
            <a:r>
              <a:rPr sz="1196" b="1">
                <a:solidFill>
                  <a:srgbClr val="CC5500"/>
                </a:solidFill>
              </a:rPr>
              <a:t>"هرگز اعتماد نکن، همیشه تأیید کن"</a:t>
            </a:r>
            <a:r>
              <a:rPr sz="1196" b="0">
                <a:solidFill>
                  <a:srgbClr val="333333"/>
                </a:solidFill>
              </a:rPr>
              <a:t> بنا شده است.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494925"/>
            <a:ext cx="5286242" cy="317333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33020">
            <a:solidFill>
              <a:srgbClr val="00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058148" y="1371600"/>
            <a:ext cx="1904952" cy="1904999"/>
          </a:xfrm>
          <a:prstGeom prst="roundRect">
            <a:avLst>
              <a:gd name="adj" fmla="val 50000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772505" y="173305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67753" y="1856876"/>
            <a:ext cx="285742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3563" y="1768300"/>
            <a:ext cx="203607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اصول کلیدی اعتماد صفر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34226" y="2495050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7753" y="2628401"/>
            <a:ext cx="238119" cy="190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06250" y="2565658"/>
            <a:ext cx="106625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احراز هویت مداوم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76838" y="2495050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7988" y="2628401"/>
            <a:ext cx="190495" cy="1904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94884" y="2565658"/>
            <a:ext cx="106785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میکرو سگمنتیشن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34226" y="3095125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4426" y="3228476"/>
            <a:ext cx="171445" cy="1904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57790" y="3165733"/>
            <a:ext cx="99091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دسترسی حداقلی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76838" y="3095125"/>
            <a:ext cx="2314517" cy="457200"/>
          </a:xfrm>
          <a:prstGeom prst="roundRect">
            <a:avLst>
              <a:gd name="adj" fmla="val 33333"/>
            </a:avLst>
          </a:prstGeom>
          <a:solidFill>
            <a:srgbClr val="001F3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8939" y="3228476"/>
            <a:ext cx="219069" cy="1904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86815" y="3165733"/>
            <a:ext cx="75687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00000"/>
                </a:solidFill>
              </a:rPr>
              <a:t>نظارت جامع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58254" y="4033452"/>
            <a:ext cx="356212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مدیریت دسترسی‌ها صرف‌نظر از موقعیت کاربر (درون یا برون شبکه) </a:t>
            </a:r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96347" y="4124831"/>
            <a:ext cx="152396" cy="1524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666733" y="1494925"/>
            <a:ext cx="5286242" cy="5162550"/>
          </a:xfrm>
          <a:prstGeom prst="roundRect">
            <a:avLst>
              <a:gd name="adj" fmla="val 4428"/>
            </a:avLst>
          </a:prstGeom>
          <a:solidFill>
            <a:srgbClr val="FFFFFF"/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5" name="Rounded Rectangle 44"/>
          <p:cNvSpPr/>
          <p:nvPr/>
        </p:nvSpPr>
        <p:spPr>
          <a:xfrm>
            <a:off x="1714457" y="5514475"/>
            <a:ext cx="1428714" cy="142875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6" name="Rounded Rectangle 45"/>
          <p:cNvSpPr/>
          <p:nvPr/>
        </p:nvSpPr>
        <p:spPr>
          <a:xfrm>
            <a:off x="5200519" y="173305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4341" y="1856876"/>
            <a:ext cx="228594" cy="2286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346986" y="1768300"/>
            <a:ext cx="1710661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مقایسه با مدل سنتی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26050" y="4738823"/>
            <a:ext cx="2690287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کاهش سطح دسترسی به حداقل مورد نیاز </a:t>
            </a:r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5312" y="4819151"/>
            <a:ext cx="171445" cy="17145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611521" y="5110298"/>
            <a:ext cx="1904816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تأیید هویت در هر درخواست </a:t>
            </a:r>
          </a:p>
        </p:txBody>
      </p: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5312" y="5190626"/>
            <a:ext cx="171445" cy="17145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625948" y="5481773"/>
            <a:ext cx="1890389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780"/>
              </a:spcAft>
            </a:pPr>
            <a:r>
              <a:rPr sz="1076" b="0">
                <a:solidFill>
                  <a:srgbClr val="000000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00000"/>
                </a:solidFill>
              </a:rPr>
              <a:t> مانع حرکت جانبی مهاجمان </a:t>
            </a:r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5312" y="5562101"/>
            <a:ext cx="171445" cy="17145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770136" y="6147058"/>
            <a:ext cx="274620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975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666666"/>
                </a:solidFill>
              </a:rPr>
              <a:t> کاهش 70% خطرات امنیتی در محیط‌های آکادمیک </a:t>
            </a:r>
          </a:p>
        </p:txBody>
      </p: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4361" y="6228850"/>
            <a:ext cx="152396" cy="152400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191094" y="4794336"/>
            <a:ext cx="5286242" cy="1571625"/>
          </a:xfrm>
          <a:prstGeom prst="roundRect">
            <a:avLst>
              <a:gd name="adj" fmla="val 1454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381589" y="4984835"/>
            <a:ext cx="4905252" cy="9144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01F3F"/>
                </a:solidFill>
              </a:rPr>
              <a:t>Never Trust, Always Verify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59649" y="5903168"/>
            <a:ext cx="174913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666666"/>
                </a:solidFill>
              </a:rPr>
              <a:t>شعار اصلی معماری اعتماد صفر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546165" y="2585538"/>
            <a:ext cx="1714457" cy="1714500"/>
          </a:xfrm>
          <a:prstGeom prst="roundRect">
            <a:avLst>
              <a:gd name="adj" fmla="val 50000"/>
            </a:avLst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2481770" y="3156556"/>
            <a:ext cx="1714457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FFFFFF"/>
                </a:solidFill>
              </a:rPr>
              <a:t>Zero Trust Architecture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705244" y="2395037"/>
            <a:ext cx="1142971" cy="1143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62432" y="2728413"/>
            <a:ext cx="228594" cy="2286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944024" y="2959483"/>
            <a:ext cx="65588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احراز هویت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657720" y="3023687"/>
            <a:ext cx="1142971" cy="1143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14908" y="3357063"/>
            <a:ext cx="228594" cy="228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018282" y="3588133"/>
            <a:ext cx="421847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امنیت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705244" y="3347538"/>
            <a:ext cx="1142971" cy="1143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4077027" y="3911983"/>
            <a:ext cx="39940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شبکه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813551" y="3347538"/>
            <a:ext cx="1142971" cy="1143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89789" y="3680912"/>
            <a:ext cx="200019" cy="2286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166052" y="3911983"/>
            <a:ext cx="44749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داده‌ها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61075" y="3023687"/>
            <a:ext cx="1142971" cy="1143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89689" y="3357063"/>
            <a:ext cx="285742" cy="2286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199195" y="3588133"/>
            <a:ext cx="46673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کاربران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813551" y="2395037"/>
            <a:ext cx="1142971" cy="1143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42165" y="2728413"/>
            <a:ext cx="285742" cy="228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097971" y="2959483"/>
            <a:ext cx="57413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333333"/>
                </a:solidFill>
              </a:rPr>
              <a:t>زیرساخت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285" y="3614240"/>
            <a:ext cx="219069" cy="190499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-653985" y="6183085"/>
            <a:ext cx="2133600" cy="365125"/>
          </a:xfrm>
        </p:spPr>
        <p:txBody>
          <a:bodyPr/>
          <a:lstStyle/>
          <a:p>
            <a:pPr algn="ctr"/>
            <a:fld id="{C1FF6DA9-008F-8B48-92A6-B652298478BF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-44385" y="5908447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80002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Pinar-DS1-FD Black"/>
        <a:ea typeface=""/>
        <a:cs typeface="Pinar-DS1-FD Black"/>
      </a:majorFont>
      <a:minorFont>
        <a:latin typeface="Pinar-DS1-FD Black"/>
        <a:ea typeface=""/>
        <a:cs typeface="Pinar-DS1-FD Bl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1761</Words>
  <Application>Microsoft Office PowerPoint</Application>
  <PresentationFormat>Widescreen</PresentationFormat>
  <Paragraphs>342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Pinar-DS1-FD 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Khosravi</dc:creator>
  <cp:keywords/>
  <dc:description>generated using python-pptx</dc:description>
  <cp:lastModifiedBy>Khosravi</cp:lastModifiedBy>
  <cp:revision>20</cp:revision>
  <dcterms:created xsi:type="dcterms:W3CDTF">2013-01-27T09:14:16Z</dcterms:created>
  <dcterms:modified xsi:type="dcterms:W3CDTF">2025-11-04T21:49:43Z</dcterms:modified>
  <cp:category/>
</cp:coreProperties>
</file>